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88163" cy="100187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0463" autoAdjust="0"/>
    <p:restoredTop sz="94660"/>
  </p:normalViewPr>
  <p:slideViewPr>
    <p:cSldViewPr snapToGrid="0">
      <p:cViewPr>
        <p:scale>
          <a:sx n="100" d="100"/>
          <a:sy n="100" d="100"/>
        </p:scale>
        <p:origin x="88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A3D88-53BB-41BB-8F48-AA2249F8A75E}" type="datetimeFigureOut">
              <a:rPr kumimoji="1" lang="ja-JP" altLang="en-US" smtClean="0"/>
              <a:t>2019/7/10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A105C-1BA1-4757-B011-0EF7A0E606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8475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A3D88-53BB-41BB-8F48-AA2249F8A75E}" type="datetimeFigureOut">
              <a:rPr kumimoji="1" lang="ja-JP" altLang="en-US" smtClean="0"/>
              <a:t>2019/7/10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A105C-1BA1-4757-B011-0EF7A0E606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983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A3D88-53BB-41BB-8F48-AA2249F8A75E}" type="datetimeFigureOut">
              <a:rPr kumimoji="1" lang="ja-JP" altLang="en-US" smtClean="0"/>
              <a:t>2019/7/10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A105C-1BA1-4757-B011-0EF7A0E606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8241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A3D88-53BB-41BB-8F48-AA2249F8A75E}" type="datetimeFigureOut">
              <a:rPr kumimoji="1" lang="ja-JP" altLang="en-US" smtClean="0"/>
              <a:t>2019/7/10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A105C-1BA1-4757-B011-0EF7A0E606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7265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A3D88-53BB-41BB-8F48-AA2249F8A75E}" type="datetimeFigureOut">
              <a:rPr kumimoji="1" lang="ja-JP" altLang="en-US" smtClean="0"/>
              <a:t>2019/7/10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A105C-1BA1-4757-B011-0EF7A0E606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9200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A3D88-53BB-41BB-8F48-AA2249F8A75E}" type="datetimeFigureOut">
              <a:rPr kumimoji="1" lang="ja-JP" altLang="en-US" smtClean="0"/>
              <a:t>2019/7/10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A105C-1BA1-4757-B011-0EF7A0E606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2949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A3D88-53BB-41BB-8F48-AA2249F8A75E}" type="datetimeFigureOut">
              <a:rPr kumimoji="1" lang="ja-JP" altLang="en-US" smtClean="0"/>
              <a:t>2019/7/10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A105C-1BA1-4757-B011-0EF7A0E606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3551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A3D88-53BB-41BB-8F48-AA2249F8A75E}" type="datetimeFigureOut">
              <a:rPr kumimoji="1" lang="ja-JP" altLang="en-US" smtClean="0"/>
              <a:t>2019/7/10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A105C-1BA1-4757-B011-0EF7A0E606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9662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A3D88-53BB-41BB-8F48-AA2249F8A75E}" type="datetimeFigureOut">
              <a:rPr kumimoji="1" lang="ja-JP" altLang="en-US" smtClean="0"/>
              <a:t>2019/7/10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A105C-1BA1-4757-B011-0EF7A0E606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2539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A3D88-53BB-41BB-8F48-AA2249F8A75E}" type="datetimeFigureOut">
              <a:rPr kumimoji="1" lang="ja-JP" altLang="en-US" smtClean="0"/>
              <a:t>2019/7/10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A105C-1BA1-4757-B011-0EF7A0E606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3145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A3D88-53BB-41BB-8F48-AA2249F8A75E}" type="datetimeFigureOut">
              <a:rPr kumimoji="1" lang="ja-JP" altLang="en-US" smtClean="0"/>
              <a:t>2019/7/10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A105C-1BA1-4757-B011-0EF7A0E606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3311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DA3D88-53BB-41BB-8F48-AA2249F8A75E}" type="datetimeFigureOut">
              <a:rPr kumimoji="1" lang="ja-JP" altLang="en-US" smtClean="0"/>
              <a:t>2019/7/10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AA105C-1BA1-4757-B011-0EF7A0E606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5711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6B4C3B1-B4BD-433B-AF19-06F2EE6860EC}"/>
              </a:ext>
            </a:extLst>
          </p:cNvPr>
          <p:cNvSpPr txBox="1"/>
          <p:nvPr/>
        </p:nvSpPr>
        <p:spPr>
          <a:xfrm>
            <a:off x="278944" y="620632"/>
            <a:ext cx="6300112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kumimoji="1" sz="200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defRPr>
            </a:lvl1pPr>
          </a:lstStyle>
          <a:p>
            <a:pPr algn="ctr"/>
            <a:r>
              <a:rPr lang="ja-JP" altLang="en-US" sz="3100" dirty="0">
                <a:solidFill>
                  <a:srgbClr val="0070C0"/>
                </a:solidFill>
              </a:rPr>
              <a:t>飼い主のいない猫対策を始めます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FEE9ACD5-B8E9-4B2E-8C35-D72804271A89}"/>
              </a:ext>
            </a:extLst>
          </p:cNvPr>
          <p:cNvSpPr txBox="1"/>
          <p:nvPr/>
        </p:nvSpPr>
        <p:spPr>
          <a:xfrm>
            <a:off x="449030" y="1147346"/>
            <a:ext cx="60136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b="1" dirty="0"/>
              <a:t>近隣で、飼い主のいない猫（ノラ猫）が増えています</a:t>
            </a:r>
            <a:endParaRPr kumimoji="1" lang="en-US" altLang="ja-JP" sz="1400" b="1" dirty="0"/>
          </a:p>
          <a:p>
            <a:pPr algn="ctr"/>
            <a:r>
              <a:rPr kumimoji="1" lang="ja-JP" altLang="en-US" sz="1400" b="1" dirty="0"/>
              <a:t>これ以上の繁殖をストップするため、去勢不妊手術を進めます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BCA39DF-5348-48FA-9FEB-58453C0E496E}"/>
              </a:ext>
            </a:extLst>
          </p:cNvPr>
          <p:cNvSpPr txBox="1"/>
          <p:nvPr/>
        </p:nvSpPr>
        <p:spPr>
          <a:xfrm>
            <a:off x="449035" y="1702609"/>
            <a:ext cx="595993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3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捕獲し、去勢不妊手術をし、元の場所に戻します（「ＴＮＲ」といいます）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DEAF855-68D1-49B5-9677-92F2F67B111E}"/>
              </a:ext>
            </a:extLst>
          </p:cNvPr>
          <p:cNvSpPr txBox="1"/>
          <p:nvPr/>
        </p:nvSpPr>
        <p:spPr>
          <a:xfrm>
            <a:off x="4856772" y="2143554"/>
            <a:ext cx="174715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/>
              <a:t>手術済の猫は</a:t>
            </a:r>
            <a:r>
              <a:rPr kumimoji="1" lang="ja-JP" altLang="en-US" sz="1100" b="1" dirty="0">
                <a:solidFill>
                  <a:srgbClr val="FF0000"/>
                </a:solidFill>
              </a:rPr>
              <a:t>耳先を</a:t>
            </a:r>
          </a:p>
          <a:p>
            <a:r>
              <a:rPr kumimoji="1" lang="ja-JP" altLang="en-US" sz="1100" b="1" dirty="0">
                <a:solidFill>
                  <a:srgbClr val="FF0000"/>
                </a:solidFill>
              </a:rPr>
              <a:t>Ｖ字にカット</a:t>
            </a:r>
            <a:r>
              <a:rPr kumimoji="1" lang="ja-JP" altLang="en-US" sz="1100" dirty="0"/>
              <a:t>します</a:t>
            </a:r>
            <a:endParaRPr kumimoji="1" lang="en-US" altLang="ja-JP" sz="1100" dirty="0"/>
          </a:p>
          <a:p>
            <a:pPr>
              <a:spcBef>
                <a:spcPts val="1200"/>
              </a:spcBef>
            </a:pPr>
            <a:r>
              <a:rPr kumimoji="1" lang="ja-JP" altLang="en-US" sz="1100" dirty="0"/>
              <a:t>耳先カットの猫は</a:t>
            </a:r>
            <a:endParaRPr kumimoji="1" lang="en-US" altLang="ja-JP" sz="1100" dirty="0"/>
          </a:p>
          <a:p>
            <a:r>
              <a:rPr kumimoji="1" lang="ja-JP" altLang="en-US" sz="1100" dirty="0"/>
              <a:t>もう繁殖しません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07FB2950-CDB4-4E1C-8347-8CC8D256B409}"/>
              </a:ext>
            </a:extLst>
          </p:cNvPr>
          <p:cNvSpPr/>
          <p:nvPr/>
        </p:nvSpPr>
        <p:spPr>
          <a:xfrm>
            <a:off x="278944" y="129701"/>
            <a:ext cx="6293306" cy="155039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1" name="図 10">
            <a:extLst>
              <a:ext uri="{FF2B5EF4-FFF2-40B4-BE49-F238E27FC236}">
                <a16:creationId xmlns:a16="http://schemas.microsoft.com/office/drawing/2014/main" id="{C1525213-E555-43BD-95BA-D6310F5463D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1361" y="2046549"/>
            <a:ext cx="2737825" cy="1322463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https://1.bp.blogspot.com/-wPgN2RfvUG8/Vycdlnopd9I/AAAAAAAA6SU/ko_WvTzJTf4QjQDdZXlqvX2gfJqr4t1tgCLcB/s800/cat_sakura_cut_female.png">
            <a:extLst>
              <a:ext uri="{FF2B5EF4-FFF2-40B4-BE49-F238E27FC236}">
                <a16:creationId xmlns:a16="http://schemas.microsoft.com/office/drawing/2014/main" id="{52A5D3FE-0B87-457B-9C25-FCFCEA2A555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827090" y="2074495"/>
            <a:ext cx="1120475" cy="1085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B537EE58-168B-4BED-BDCB-2B63DE4C79EE}"/>
              </a:ext>
            </a:extLst>
          </p:cNvPr>
          <p:cNvSpPr txBox="1"/>
          <p:nvPr/>
        </p:nvSpPr>
        <p:spPr>
          <a:xfrm>
            <a:off x="278944" y="3966762"/>
            <a:ext cx="6300112" cy="938719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>
                <a:highlight>
                  <a:srgbClr val="00FFFF"/>
                </a:highlight>
              </a:rPr>
              <a:t>対策の効果</a:t>
            </a:r>
            <a:endParaRPr kumimoji="1" lang="en-US" altLang="ja-JP" sz="1400" b="1" dirty="0">
              <a:highlight>
                <a:srgbClr val="00FFFF"/>
              </a:highlight>
            </a:endParaRPr>
          </a:p>
          <a:p>
            <a:pPr marL="180000">
              <a:spcBef>
                <a:spcPts val="600"/>
              </a:spcBef>
            </a:pPr>
            <a:r>
              <a:rPr kumimoji="1" lang="ja-JP" altLang="en-US" sz="1200" dirty="0"/>
              <a:t>ノラ猫は、過酷な環境で生きているため、多くが４～５年の寿命です。</a:t>
            </a:r>
            <a:endParaRPr kumimoji="1" lang="en-US" altLang="ja-JP" sz="1200" dirty="0"/>
          </a:p>
          <a:p>
            <a:pPr marL="180000"/>
            <a:r>
              <a:rPr kumimoji="1" lang="ja-JP" altLang="en-US" sz="1200" dirty="0"/>
              <a:t>このため、地域の全頭に手術をすれば、着実に頭数が減っていきます。</a:t>
            </a:r>
            <a:endParaRPr kumimoji="1" lang="en-US" altLang="ja-JP" sz="1200" dirty="0"/>
          </a:p>
          <a:p>
            <a:pPr marL="180000"/>
            <a:r>
              <a:rPr kumimoji="1" lang="ja-JP" altLang="en-US" sz="1200" dirty="0"/>
              <a:t>また、発情期の泣き声が無くなり、ケンカや強烈な尿の臭気も減少します。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4BFCCE5C-3AF3-4F0E-9B3F-82172C4028B9}"/>
              </a:ext>
            </a:extLst>
          </p:cNvPr>
          <p:cNvSpPr txBox="1"/>
          <p:nvPr/>
        </p:nvSpPr>
        <p:spPr>
          <a:xfrm>
            <a:off x="152400" y="3401515"/>
            <a:ext cx="66008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b="1" dirty="0">
                <a:solidFill>
                  <a:srgbClr val="FF0000"/>
                </a:solidFill>
              </a:rPr>
              <a:t>効果的に対策を進めていくために、付近の猫の情報を求めています</a:t>
            </a:r>
            <a:endParaRPr kumimoji="1" lang="en-US" altLang="ja-JP" sz="1400" b="1" dirty="0">
              <a:solidFill>
                <a:srgbClr val="FF0000"/>
              </a:solidFill>
            </a:endParaRPr>
          </a:p>
          <a:p>
            <a:pPr algn="ctr"/>
            <a:r>
              <a:rPr kumimoji="1" lang="ja-JP" altLang="en-US" sz="1400" b="1" dirty="0">
                <a:solidFill>
                  <a:srgbClr val="FF0000"/>
                </a:solidFill>
              </a:rPr>
              <a:t>猫情報をご存知の方、ぜひ下記までご連絡ください（個人情報は厳守します）</a:t>
            </a:r>
            <a:endParaRPr kumimoji="1" lang="en-US" altLang="ja-JP" sz="1400" b="1" dirty="0">
              <a:solidFill>
                <a:srgbClr val="FF0000"/>
              </a:solidFill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298F979-C1FE-41B8-8F7D-0CDFA56C1EF6}"/>
              </a:ext>
            </a:extLst>
          </p:cNvPr>
          <p:cNvSpPr txBox="1"/>
          <p:nvPr/>
        </p:nvSpPr>
        <p:spPr>
          <a:xfrm>
            <a:off x="278943" y="4980227"/>
            <a:ext cx="6300112" cy="1161857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>
                <a:highlight>
                  <a:srgbClr val="00FFFF"/>
                </a:highlight>
              </a:rPr>
              <a:t>飼い猫には首輪（名札付き）の装着を</a:t>
            </a:r>
            <a:endParaRPr kumimoji="1" lang="en-US" altLang="ja-JP" sz="1400" b="1" dirty="0">
              <a:highlight>
                <a:srgbClr val="00FFFF"/>
              </a:highlight>
            </a:endParaRPr>
          </a:p>
          <a:p>
            <a:pPr marL="180000">
              <a:spcBef>
                <a:spcPts val="600"/>
              </a:spcBef>
            </a:pPr>
            <a:r>
              <a:rPr kumimoji="1" lang="ja-JP" altLang="en-US" sz="1200" dirty="0"/>
              <a:t>「飼い主の連絡先の付いた首輪をつけていない」猫や、「耳先カットが無い」猫は、未手術のノラ猫と区別がつかず、手術対象とせざるを得ません。</a:t>
            </a:r>
            <a:endParaRPr kumimoji="1" lang="en-US" altLang="ja-JP" sz="1200" dirty="0"/>
          </a:p>
          <a:p>
            <a:pPr marL="180000"/>
            <a:r>
              <a:rPr kumimoji="1" lang="ja-JP" altLang="en-US" sz="1200" dirty="0"/>
              <a:t>放し飼いや、手術済のノラ猫の情報をお持ちの方は、ご連絡ください。</a:t>
            </a:r>
            <a:endParaRPr kumimoji="1" lang="en-US" altLang="ja-JP" sz="1200" dirty="0"/>
          </a:p>
          <a:p>
            <a:pPr>
              <a:spcBef>
                <a:spcPts val="300"/>
              </a:spcBef>
            </a:pPr>
            <a:r>
              <a:rPr kumimoji="1" lang="ja-JP" altLang="en-US" sz="1200" dirty="0"/>
              <a:t>　</a:t>
            </a:r>
            <a:r>
              <a:rPr kumimoji="1" lang="en-US" altLang="ja-JP" sz="1000" dirty="0"/>
              <a:t>※</a:t>
            </a:r>
            <a:r>
              <a:rPr kumimoji="1" lang="ja-JP" altLang="en-US" sz="1000" dirty="0"/>
              <a:t> 　外に出ている猫は、室内飼育の猫と比べ、圧倒的に短命です。猫は室内飼育をお勧めします。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0685BA5-DDFA-488C-89EF-939417B443D3}"/>
              </a:ext>
            </a:extLst>
          </p:cNvPr>
          <p:cNvSpPr txBox="1"/>
          <p:nvPr/>
        </p:nvSpPr>
        <p:spPr>
          <a:xfrm>
            <a:off x="278943" y="6212009"/>
            <a:ext cx="6300112" cy="1100301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>
                <a:highlight>
                  <a:srgbClr val="00FFFF"/>
                </a:highlight>
              </a:rPr>
              <a:t>これ以上猫を集めないエサやりの方法</a:t>
            </a:r>
            <a:endParaRPr kumimoji="1" lang="en-US" altLang="ja-JP" sz="1400" b="1" dirty="0">
              <a:highlight>
                <a:srgbClr val="00FFFF"/>
              </a:highlight>
            </a:endParaRPr>
          </a:p>
          <a:p>
            <a:pPr marL="180000">
              <a:spcBef>
                <a:spcPts val="600"/>
              </a:spcBef>
            </a:pPr>
            <a:r>
              <a:rPr kumimoji="1" lang="ja-JP" altLang="en-US" sz="1200" dirty="0"/>
              <a:t>① 迷惑にならない場所で、② 毎日同じ時間に、③ 多すぎない量のエサを、</a:t>
            </a:r>
            <a:endParaRPr kumimoji="1" lang="en-US" altLang="ja-JP" sz="1200" dirty="0"/>
          </a:p>
          <a:p>
            <a:pPr marL="180000"/>
            <a:r>
              <a:rPr kumimoji="1" lang="ja-JP" altLang="en-US" sz="1200" dirty="0"/>
              <a:t>④ 小皿で、頭数分に小分けして与え、⑤ 猫の食後はすぐに片付けて清掃します。</a:t>
            </a:r>
            <a:endParaRPr kumimoji="1" lang="en-US" altLang="ja-JP" sz="1200" dirty="0"/>
          </a:p>
          <a:p>
            <a:pPr>
              <a:spcBef>
                <a:spcPts val="300"/>
              </a:spcBef>
            </a:pPr>
            <a:r>
              <a:rPr kumimoji="1" lang="ja-JP" altLang="en-US" sz="1000" dirty="0"/>
              <a:t>　</a:t>
            </a:r>
            <a:r>
              <a:rPr kumimoji="1" lang="en-US" altLang="ja-JP" sz="1000" dirty="0"/>
              <a:t>※</a:t>
            </a:r>
            <a:r>
              <a:rPr kumimoji="1" lang="ja-JP" altLang="en-US" sz="1000" dirty="0"/>
              <a:t>　エサを置いたまま放置すると、臭いにつられて周辺地域から未手術猫が集まってしまい、</a:t>
            </a:r>
            <a:endParaRPr kumimoji="1" lang="en-US" altLang="ja-JP" sz="1000" dirty="0"/>
          </a:p>
          <a:p>
            <a:pPr marL="252000"/>
            <a:r>
              <a:rPr kumimoji="1" lang="ja-JP" altLang="en-US" sz="1000" dirty="0"/>
              <a:t>対策が無駄になりますので、止めましょう。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2FDCED97-091E-4073-BC70-9A1D29D32E52}"/>
              </a:ext>
            </a:extLst>
          </p:cNvPr>
          <p:cNvSpPr txBox="1"/>
          <p:nvPr/>
        </p:nvSpPr>
        <p:spPr>
          <a:xfrm>
            <a:off x="391881" y="8825481"/>
            <a:ext cx="6255206" cy="7463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dirty="0"/>
              <a:t>※</a:t>
            </a:r>
            <a:r>
              <a:rPr kumimoji="1" lang="ja-JP" altLang="en-US" sz="1000" dirty="0"/>
              <a:t>　手術では、１頭あたりオス</a:t>
            </a:r>
            <a:r>
              <a:rPr kumimoji="1" lang="en-US" altLang="ja-JP" sz="1000" dirty="0"/>
              <a:t>XXXXX</a:t>
            </a:r>
            <a:r>
              <a:rPr kumimoji="1" lang="ja-JP" altLang="en-US" sz="1000" dirty="0"/>
              <a:t>円、メス</a:t>
            </a:r>
            <a:r>
              <a:rPr kumimoji="1" lang="en-US" altLang="ja-JP" sz="1000" dirty="0"/>
              <a:t>XXXXX</a:t>
            </a:r>
            <a:r>
              <a:rPr kumimoji="1" lang="ja-JP" altLang="en-US" sz="1000" dirty="0"/>
              <a:t>円の費用がかかります。</a:t>
            </a:r>
            <a:endParaRPr kumimoji="1" lang="en-US" altLang="ja-JP" sz="1000" dirty="0"/>
          </a:p>
          <a:p>
            <a:r>
              <a:rPr kumimoji="1" lang="ja-JP" altLang="en-US" sz="1000" dirty="0"/>
              <a:t>　対策を確実に進めていくため、可能な範囲でご寄付をいただけると、大変にありがたく存じます。</a:t>
            </a:r>
            <a:endParaRPr kumimoji="1" lang="en-US" altLang="ja-JP" sz="1000" dirty="0"/>
          </a:p>
          <a:p>
            <a:pPr>
              <a:spcBef>
                <a:spcPts val="300"/>
              </a:spcBef>
            </a:pPr>
            <a:r>
              <a:rPr kumimoji="1" lang="ja-JP" altLang="en-US" sz="1000" dirty="0"/>
              <a:t>　　現金：下記までご連絡ください（領収書をお渡しします）。</a:t>
            </a:r>
            <a:endParaRPr kumimoji="1" lang="en-US" altLang="ja-JP" sz="1000" dirty="0"/>
          </a:p>
          <a:p>
            <a:r>
              <a:rPr kumimoji="1" lang="ja-JP" altLang="en-US" sz="1000" dirty="0"/>
              <a:t>　　振込：✕✕✕銀行〇〇〇支店　普通口座</a:t>
            </a:r>
            <a:r>
              <a:rPr kumimoji="1" lang="en-US" altLang="ja-JP" sz="1000" dirty="0"/>
              <a:t>XXXXXX</a:t>
            </a:r>
            <a:r>
              <a:rPr kumimoji="1" lang="ja-JP" altLang="en-US" sz="1000"/>
              <a:t>　ネコタイサクノカイ</a:t>
            </a:r>
            <a:r>
              <a:rPr kumimoji="1" lang="ja-JP" altLang="en-US" sz="1000" dirty="0"/>
              <a:t>　マルヤママルコ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3F3547CE-9F6F-4C91-A087-B9600B7A964E}"/>
              </a:ext>
            </a:extLst>
          </p:cNvPr>
          <p:cNvSpPr txBox="1"/>
          <p:nvPr/>
        </p:nvSpPr>
        <p:spPr>
          <a:xfrm>
            <a:off x="391881" y="8415051"/>
            <a:ext cx="625520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dirty="0"/>
              <a:t>※</a:t>
            </a:r>
            <a:r>
              <a:rPr kumimoji="1" lang="ja-JP" altLang="en-US" sz="1000" dirty="0"/>
              <a:t>　このような活動を「地域猫活動」といい、✕✕市行政も推奨しています（別紙をご参照ください）。</a:t>
            </a:r>
            <a:endParaRPr kumimoji="1" lang="en-US" altLang="ja-JP" sz="1000" dirty="0"/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3DD44C8C-4FCC-43E2-83FE-A4378A5F94DE}"/>
              </a:ext>
            </a:extLst>
          </p:cNvPr>
          <p:cNvSpPr txBox="1"/>
          <p:nvPr/>
        </p:nvSpPr>
        <p:spPr>
          <a:xfrm>
            <a:off x="278940" y="7418168"/>
            <a:ext cx="6300112" cy="946413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>
                <a:highlight>
                  <a:srgbClr val="00FFFF"/>
                </a:highlight>
              </a:rPr>
              <a:t>お手伝いしていただける方</a:t>
            </a:r>
            <a:endParaRPr kumimoji="1" lang="en-US" altLang="ja-JP" sz="1400" b="1" dirty="0">
              <a:highlight>
                <a:srgbClr val="00FFFF"/>
              </a:highlight>
            </a:endParaRPr>
          </a:p>
          <a:p>
            <a:pPr marL="180000">
              <a:spcBef>
                <a:spcPts val="600"/>
              </a:spcBef>
            </a:pPr>
            <a:r>
              <a:rPr kumimoji="1" lang="ja-JP" altLang="en-US" sz="1200" dirty="0"/>
              <a:t>地域の皆さまのご協力によって、よりスピーディーに、より効果的に、対策が進み</a:t>
            </a:r>
            <a:endParaRPr kumimoji="1" lang="en-US" altLang="ja-JP" sz="1200" dirty="0"/>
          </a:p>
          <a:p>
            <a:pPr marL="180000"/>
            <a:r>
              <a:rPr kumimoji="1" lang="ja-JP" altLang="en-US" sz="1200" dirty="0"/>
              <a:t>ます。どのような些細なことでも構いません。ぜひ、下記までご連絡ください。</a:t>
            </a:r>
            <a:endParaRPr kumimoji="1" lang="en-US" altLang="ja-JP" sz="1200" dirty="0"/>
          </a:p>
          <a:p>
            <a:pPr marL="360000">
              <a:spcBef>
                <a:spcPts val="300"/>
              </a:spcBef>
            </a:pPr>
            <a:r>
              <a:rPr kumimoji="1" lang="ja-JP" altLang="en-US" sz="1000" dirty="0"/>
              <a:t>例：捕獲した猫の病院への搬送、チラシなど発行物の印刷、捕獲手伝い　など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04CA1B79-EB92-41E6-91A1-CE27FE6C561F}"/>
              </a:ext>
            </a:extLst>
          </p:cNvPr>
          <p:cNvSpPr txBox="1"/>
          <p:nvPr/>
        </p:nvSpPr>
        <p:spPr>
          <a:xfrm>
            <a:off x="449030" y="9628989"/>
            <a:ext cx="601367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100" dirty="0"/>
              <a:t>〇〇〇町✕丁目 猫対策の会　〇山　</a:t>
            </a:r>
            <a:r>
              <a:rPr kumimoji="1" lang="en-US" altLang="ja-JP" sz="1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090-XXXX-XXXX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58847642-47FC-495C-BEC0-C847D5ED2AF2}"/>
              </a:ext>
            </a:extLst>
          </p:cNvPr>
          <p:cNvSpPr txBox="1"/>
          <p:nvPr/>
        </p:nvSpPr>
        <p:spPr>
          <a:xfrm>
            <a:off x="5231950" y="128945"/>
            <a:ext cx="14450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XXXX</a:t>
            </a:r>
            <a:r>
              <a:rPr kumimoji="1"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</a:t>
            </a:r>
            <a:r>
              <a:rPr kumimoji="1"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XX</a:t>
            </a:r>
            <a:r>
              <a:rPr kumimoji="1"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</a:t>
            </a:r>
            <a:r>
              <a:rPr kumimoji="1"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XX</a:t>
            </a:r>
            <a:r>
              <a:rPr kumimoji="1"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8FFCD6BF-5202-468C-957E-808FF34ED7EE}"/>
              </a:ext>
            </a:extLst>
          </p:cNvPr>
          <p:cNvSpPr txBox="1"/>
          <p:nvPr/>
        </p:nvSpPr>
        <p:spPr>
          <a:xfrm>
            <a:off x="391881" y="8617385"/>
            <a:ext cx="625520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dirty="0"/>
              <a:t>※</a:t>
            </a:r>
            <a:r>
              <a:rPr kumimoji="1" lang="ja-JP" altLang="en-US" sz="1000" dirty="0"/>
              <a:t>　行政ではノラ猫の駆除はしていません。また、安易な引き取りも行っていません。</a:t>
            </a:r>
            <a:endParaRPr kumimoji="1" lang="en-US" altLang="ja-JP" sz="1000" dirty="0"/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2DFA5BD0-9D50-4628-9B49-314A1DE4F557}"/>
              </a:ext>
            </a:extLst>
          </p:cNvPr>
          <p:cNvSpPr txBox="1"/>
          <p:nvPr/>
        </p:nvSpPr>
        <p:spPr>
          <a:xfrm>
            <a:off x="361839" y="237934"/>
            <a:ext cx="35319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solidFill>
                  <a:schemeClr val="accent2">
                    <a:lumMod val="75000"/>
                  </a:schemeClr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〇〇〇町✕丁目 猫対策の会</a:t>
            </a:r>
          </a:p>
        </p:txBody>
      </p:sp>
    </p:spTree>
    <p:extLst>
      <p:ext uri="{BB962C8B-B14F-4D97-AF65-F5344CB8AC3E}">
        <p14:creationId xmlns:p14="http://schemas.microsoft.com/office/powerpoint/2010/main" val="38871014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265</TotalTime>
  <Words>374</Words>
  <Application>Microsoft Office PowerPoint</Application>
  <PresentationFormat>A4 210 x 297 mm</PresentationFormat>
  <Paragraphs>36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HGS創英角ﾎﾟｯﾌﾟ体</vt:lpstr>
      <vt:lpstr>HG丸ｺﾞｼｯｸM-PRO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信雄 石森</dc:creator>
  <cp:lastModifiedBy>信雄 石森</cp:lastModifiedBy>
  <cp:revision>46</cp:revision>
  <cp:lastPrinted>2019-07-10T14:10:41Z</cp:lastPrinted>
  <dcterms:created xsi:type="dcterms:W3CDTF">2019-01-26T15:48:16Z</dcterms:created>
  <dcterms:modified xsi:type="dcterms:W3CDTF">2019-07-10T14:17:15Z</dcterms:modified>
</cp:coreProperties>
</file>