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8" autoAdjust="0"/>
    <p:restoredTop sz="94660"/>
  </p:normalViewPr>
  <p:slideViewPr>
    <p:cSldViewPr snapToGrid="0">
      <p:cViewPr>
        <p:scale>
          <a:sx n="87" d="100"/>
          <a:sy n="87" d="100"/>
        </p:scale>
        <p:origin x="1626" y="-20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7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4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6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20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4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55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66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53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4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1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A3D88-53BB-41BB-8F48-AA2249F8A75E}" type="datetimeFigureOut">
              <a:rPr kumimoji="1" lang="ja-JP" altLang="en-US" smtClean="0"/>
              <a:t>2019/8/19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1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4F6FE9B-DC5E-4FB3-B727-06C5893B0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10682"/>
              </p:ext>
            </p:extLst>
          </p:nvPr>
        </p:nvGraphicFramePr>
        <p:xfrm>
          <a:off x="795244" y="2162557"/>
          <a:ext cx="5034644" cy="146941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8661">
                  <a:extLst>
                    <a:ext uri="{9D8B030D-6E8A-4147-A177-3AD203B41FA5}">
                      <a16:colId xmlns:a16="http://schemas.microsoft.com/office/drawing/2014/main" val="3545463773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937828901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242712023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619699354"/>
                    </a:ext>
                  </a:extLst>
                </a:gridCol>
              </a:tblGrid>
              <a:tr h="2868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62594"/>
                  </a:ext>
                </a:extLst>
              </a:tr>
              <a:tr h="11722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302757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B4C3B1-B4BD-433B-AF19-06F2EE6860EC}"/>
              </a:ext>
            </a:extLst>
          </p:cNvPr>
          <p:cNvSpPr txBox="1"/>
          <p:nvPr/>
        </p:nvSpPr>
        <p:spPr>
          <a:xfrm>
            <a:off x="205489" y="524026"/>
            <a:ext cx="644159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20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defRPr>
            </a:lvl1pPr>
          </a:lstStyle>
          <a:p>
            <a:pPr algn="ctr"/>
            <a:r>
              <a:rPr lang="ja-JP" altLang="en-US" sz="3400" dirty="0">
                <a:solidFill>
                  <a:srgbClr val="FF6600"/>
                </a:solidFill>
              </a:rPr>
              <a:t>飼い主のいない猫対策 経過報告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E9ACD5-B8E9-4B2E-8C35-D72804271A89}"/>
              </a:ext>
            </a:extLst>
          </p:cNvPr>
          <p:cNvSpPr txBox="1"/>
          <p:nvPr/>
        </p:nvSpPr>
        <p:spPr>
          <a:xfrm>
            <a:off x="479400" y="1123440"/>
            <a:ext cx="6013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ノラ猫の去勢不妊手術を進めています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CA39DF-5348-48FA-9FEB-58453C0E496E}"/>
              </a:ext>
            </a:extLst>
          </p:cNvPr>
          <p:cNvSpPr txBox="1"/>
          <p:nvPr/>
        </p:nvSpPr>
        <p:spPr>
          <a:xfrm>
            <a:off x="47798" y="1554811"/>
            <a:ext cx="676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メス４頭、オス２頭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の手術が完了しました。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予定では、</a:t>
            </a:r>
            <a:r>
              <a:rPr kumimoji="1"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あとメス〇頭、オス〇頭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EAF855-68D1-49B5-9677-92F2F67B111E}"/>
              </a:ext>
            </a:extLst>
          </p:cNvPr>
          <p:cNvSpPr txBox="1"/>
          <p:nvPr/>
        </p:nvSpPr>
        <p:spPr>
          <a:xfrm>
            <a:off x="3298144" y="5665134"/>
            <a:ext cx="3508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手術済の猫は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耳先をＶ字にカット</a:t>
            </a:r>
            <a:r>
              <a:rPr kumimoji="1" lang="ja-JP" altLang="en-US" sz="1200" dirty="0"/>
              <a:t>しています。</a:t>
            </a:r>
            <a:endParaRPr kumimoji="1" lang="en-US" altLang="ja-JP" sz="1200" dirty="0"/>
          </a:p>
          <a:p>
            <a:r>
              <a:rPr kumimoji="1" lang="ja-JP" altLang="en-US" sz="1200" dirty="0"/>
              <a:t>耳先カットされた猫は一代限りの命ですので、どうか見守って</a:t>
            </a:r>
            <a:endParaRPr kumimoji="1" lang="en-US" altLang="ja-JP" sz="1200" dirty="0"/>
          </a:p>
          <a:p>
            <a:r>
              <a:rPr kumimoji="1" lang="ja-JP" altLang="en-US" sz="1200" dirty="0"/>
              <a:t>いただきたく思います。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FB2950-CDB4-4E1C-8347-8CC8D256B409}"/>
              </a:ext>
            </a:extLst>
          </p:cNvPr>
          <p:cNvSpPr/>
          <p:nvPr/>
        </p:nvSpPr>
        <p:spPr>
          <a:xfrm>
            <a:off x="172512" y="129701"/>
            <a:ext cx="6480000" cy="13221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s://1.bp.blogspot.com/-wPgN2RfvUG8/Vycdlnopd9I/AAAAAAAA6SU/ko_WvTzJTf4QjQDdZXlqvX2gfJqr4t1tgCLcB/s800/cat_sakura_cut_female.png">
            <a:extLst>
              <a:ext uri="{FF2B5EF4-FFF2-40B4-BE49-F238E27FC236}">
                <a16:creationId xmlns:a16="http://schemas.microsoft.com/office/drawing/2014/main" id="{52A5D3FE-0B87-457B-9C25-FCFCEA2A55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36058" y="5388632"/>
            <a:ext cx="1234151" cy="15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BFCCE5C-3AF3-4F0E-9B3F-82172C4028B9}"/>
              </a:ext>
            </a:extLst>
          </p:cNvPr>
          <p:cNvSpPr txBox="1"/>
          <p:nvPr/>
        </p:nvSpPr>
        <p:spPr>
          <a:xfrm>
            <a:off x="3447783" y="3820194"/>
            <a:ext cx="3359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</a:rPr>
              <a:t>猫情報をご提供くださった方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捕獲にご協力いただいた方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ご寄付いただいた方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皆様、どうもありがとうございました。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残りの猫の手術に向けて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引き続き対策を進めていきます。</a:t>
            </a:r>
            <a:endParaRPr kumimoji="1"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98F979-C1FE-41B8-8F7D-0CDFA56C1EF6}"/>
              </a:ext>
            </a:extLst>
          </p:cNvPr>
          <p:cNvSpPr txBox="1"/>
          <p:nvPr/>
        </p:nvSpPr>
        <p:spPr>
          <a:xfrm>
            <a:off x="219152" y="8277436"/>
            <a:ext cx="6480000" cy="116185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飼い猫には首輪（名札付き）の装着を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「飼い主の連絡先の付いた首輪をつけていない」猫や、「耳先カットが無い」猫は、未手術のノラ猫と区別がつかず、手術対象とせざるを得ません。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放し飼いや、手術済のノラ猫の情報をお持ちの方は、ご連絡ください。</a:t>
            </a:r>
            <a:endParaRPr kumimoji="1" lang="en-US" altLang="ja-JP" sz="1200" dirty="0"/>
          </a:p>
          <a:p>
            <a:pPr>
              <a:spcBef>
                <a:spcPts val="300"/>
              </a:spcBef>
            </a:pPr>
            <a:r>
              <a:rPr kumimoji="1" lang="ja-JP" altLang="en-US" sz="1200" dirty="0"/>
              <a:t>　</a:t>
            </a:r>
            <a:r>
              <a:rPr kumimoji="1" lang="en-US" altLang="ja-JP" sz="1000" dirty="0"/>
              <a:t>※</a:t>
            </a:r>
            <a:r>
              <a:rPr kumimoji="1" lang="ja-JP" altLang="en-US" sz="1000" dirty="0"/>
              <a:t> 　外に出ている猫は、室内飼育の猫に比べ、圧倒的に短命です。飼い猫は、室内飼育をお勧めします。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8847642-47FC-495C-BEC0-C847D5ED2AF2}"/>
              </a:ext>
            </a:extLst>
          </p:cNvPr>
          <p:cNvSpPr txBox="1"/>
          <p:nvPr/>
        </p:nvSpPr>
        <p:spPr>
          <a:xfrm>
            <a:off x="5231950" y="128945"/>
            <a:ext cx="1445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</a:p>
        </p:txBody>
      </p:sp>
      <p:pic>
        <p:nvPicPr>
          <p:cNvPr id="1027" name="Picture 3" descr="P1000472">
            <a:extLst>
              <a:ext uri="{FF2B5EF4-FFF2-40B4-BE49-F238E27FC236}">
                <a16:creationId xmlns:a16="http://schemas.microsoft.com/office/drawing/2014/main" id="{0743C471-48FA-473E-812E-13FF97ADF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343" y="2494636"/>
            <a:ext cx="12001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P1000504">
            <a:extLst>
              <a:ext uri="{FF2B5EF4-FFF2-40B4-BE49-F238E27FC236}">
                <a16:creationId xmlns:a16="http://schemas.microsoft.com/office/drawing/2014/main" id="{2174E282-5BD6-4C53-91A1-864344A82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8371" y="2494636"/>
            <a:ext cx="11509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P1000503">
            <a:extLst>
              <a:ext uri="{FF2B5EF4-FFF2-40B4-BE49-F238E27FC236}">
                <a16:creationId xmlns:a16="http://schemas.microsoft.com/office/drawing/2014/main" id="{BAF046C0-E618-45C8-AA27-8807E3F43F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58896" y="2494635"/>
            <a:ext cx="1230761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370B733-3992-4039-BB11-31ADDD9221CC}"/>
              </a:ext>
            </a:extLst>
          </p:cNvPr>
          <p:cNvSpPr txBox="1"/>
          <p:nvPr/>
        </p:nvSpPr>
        <p:spPr>
          <a:xfrm>
            <a:off x="295165" y="237934"/>
            <a:ext cx="3045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〇〇〇町✕丁目 猫対策の会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22225D5-3F24-4F75-BC42-C7B66D04FE1A}"/>
              </a:ext>
            </a:extLst>
          </p:cNvPr>
          <p:cNvCxnSpPr>
            <a:cxnSpLocks/>
          </p:cNvCxnSpPr>
          <p:nvPr/>
        </p:nvCxnSpPr>
        <p:spPr>
          <a:xfrm flipH="1" flipV="1">
            <a:off x="2434878" y="5582074"/>
            <a:ext cx="905563" cy="22004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31B9F65-B11A-401C-9C33-DB94BA4887C2}"/>
              </a:ext>
            </a:extLst>
          </p:cNvPr>
          <p:cNvSpPr txBox="1"/>
          <p:nvPr/>
        </p:nvSpPr>
        <p:spPr>
          <a:xfrm>
            <a:off x="4882243" y="9489350"/>
            <a:ext cx="1696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/>
              <a:t>裏面があります</a:t>
            </a:r>
            <a:endParaRPr kumimoji="1" lang="en-US" altLang="ja-JP" sz="1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947B156-3105-4292-A131-DB1D81888E6C}"/>
              </a:ext>
            </a:extLst>
          </p:cNvPr>
          <p:cNvSpPr txBox="1"/>
          <p:nvPr/>
        </p:nvSpPr>
        <p:spPr>
          <a:xfrm>
            <a:off x="219152" y="7165136"/>
            <a:ext cx="6480000" cy="93871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情報提供をお願いいたします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効率的に対策を進めるため、ノラ猫情報を求めています。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「ノラ猫がよくいる場所を知っている」など、ノラ猫に関する情報を、ぜひお寄せ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ください（個人情報は厳守します。）</a:t>
            </a:r>
            <a:r>
              <a:rPr kumimoji="1" lang="ja-JP" altLang="en-US" sz="1200" b="1" dirty="0">
                <a:solidFill>
                  <a:srgbClr val="0070C0"/>
                </a:solidFill>
              </a:rPr>
              <a:t>。</a:t>
            </a:r>
            <a:endParaRPr kumimoji="1" lang="en-US" altLang="ja-JP" sz="1200" b="1" dirty="0">
              <a:solidFill>
                <a:srgbClr val="0070C0"/>
              </a:solidFill>
            </a:endParaRPr>
          </a:p>
        </p:txBody>
      </p:sp>
      <p:pic>
        <p:nvPicPr>
          <p:cNvPr id="24" name="Picture 2" descr="P1000521">
            <a:extLst>
              <a:ext uri="{FF2B5EF4-FFF2-40B4-BE49-F238E27FC236}">
                <a16:creationId xmlns:a16="http://schemas.microsoft.com/office/drawing/2014/main" id="{90222027-5BD4-4241-A6C1-B8BBE2731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3670" y="2478819"/>
            <a:ext cx="1202248" cy="98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B5B3D23-4F66-4C01-932D-5F42031BF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022193"/>
              </p:ext>
            </p:extLst>
          </p:nvPr>
        </p:nvGraphicFramePr>
        <p:xfrm>
          <a:off x="795244" y="3771245"/>
          <a:ext cx="2517322" cy="146941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8661">
                  <a:extLst>
                    <a:ext uri="{9D8B030D-6E8A-4147-A177-3AD203B41FA5}">
                      <a16:colId xmlns:a16="http://schemas.microsoft.com/office/drawing/2014/main" val="2405626191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1823311800"/>
                    </a:ext>
                  </a:extLst>
                </a:gridCol>
              </a:tblGrid>
              <a:tr h="2868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043146"/>
                  </a:ext>
                </a:extLst>
              </a:tr>
              <a:tr h="11722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471041"/>
                  </a:ext>
                </a:extLst>
              </a:tr>
            </a:tbl>
          </a:graphicData>
        </a:graphic>
      </p:graphicFrame>
      <p:pic>
        <p:nvPicPr>
          <p:cNvPr id="2" name="Picture 2" descr="P1000502">
            <a:extLst>
              <a:ext uri="{FF2B5EF4-FFF2-40B4-BE49-F238E27FC236}">
                <a16:creationId xmlns:a16="http://schemas.microsoft.com/office/drawing/2014/main" id="{94FBAA8F-EED4-4C66-9F18-9C4AB070A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7411" y="4112658"/>
            <a:ext cx="1106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P1000506">
            <a:extLst>
              <a:ext uri="{FF2B5EF4-FFF2-40B4-BE49-F238E27FC236}">
                <a16:creationId xmlns:a16="http://schemas.microsoft.com/office/drawing/2014/main" id="{04664B08-1A15-4FD8-9A49-CD7C44B85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76270" y="4112658"/>
            <a:ext cx="1065213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84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FDCED97-091E-4073-BC70-9A1D29D32E52}"/>
              </a:ext>
            </a:extLst>
          </p:cNvPr>
          <p:cNvSpPr txBox="1"/>
          <p:nvPr/>
        </p:nvSpPr>
        <p:spPr>
          <a:xfrm>
            <a:off x="1274643" y="2352675"/>
            <a:ext cx="455430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対策を確実に進めていくため、可能な範囲でご寄付をいただけると、</a:t>
            </a:r>
            <a:endParaRPr kumimoji="1" lang="en-US" altLang="ja-JP" sz="1000" dirty="0"/>
          </a:p>
          <a:p>
            <a:r>
              <a:rPr kumimoji="1" lang="ja-JP" altLang="en-US" sz="1000" dirty="0"/>
              <a:t>　大変にありがたく存じます。</a:t>
            </a:r>
            <a:endParaRPr kumimoji="1" lang="en-US" altLang="ja-JP" sz="1000" dirty="0"/>
          </a:p>
          <a:p>
            <a:pPr>
              <a:spcBef>
                <a:spcPts val="600"/>
              </a:spcBef>
            </a:pPr>
            <a:r>
              <a:rPr kumimoji="1" lang="ja-JP" altLang="en-US" sz="1000" dirty="0"/>
              <a:t>　　現金：下記までご連絡ください（領収書をお渡しします）。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振込：✕✕✕銀行〇〇〇支店　普通口座</a:t>
            </a:r>
            <a:r>
              <a:rPr kumimoji="1" lang="en-US" altLang="ja-JP" sz="1000" dirty="0"/>
              <a:t>XXXXXX</a:t>
            </a:r>
          </a:p>
          <a:p>
            <a:r>
              <a:rPr kumimoji="1" lang="ja-JP" altLang="en-US" sz="1000" dirty="0"/>
              <a:t>　　　　　ネコタイサクノカイ　マルヤママルコ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FCD6BF-5202-468C-957E-808FF34ED7EE}"/>
              </a:ext>
            </a:extLst>
          </p:cNvPr>
          <p:cNvSpPr txBox="1"/>
          <p:nvPr/>
        </p:nvSpPr>
        <p:spPr>
          <a:xfrm>
            <a:off x="343397" y="8274144"/>
            <a:ext cx="5184000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 行政ではノラ猫の駆除はしていません。また、安易な引き取りも行っていません。</a:t>
            </a:r>
            <a:endParaRPr kumimoji="1" lang="en-US" altLang="ja-JP" sz="10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ADDFC68-167A-46C2-BCE7-BCF9112D9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142868"/>
              </p:ext>
            </p:extLst>
          </p:nvPr>
        </p:nvGraphicFramePr>
        <p:xfrm>
          <a:off x="1303217" y="619254"/>
          <a:ext cx="4059358" cy="1319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05673">
                  <a:extLst>
                    <a:ext uri="{9D8B030D-6E8A-4147-A177-3AD203B41FA5}">
                      <a16:colId xmlns:a16="http://schemas.microsoft.com/office/drawing/2014/main" val="2464141370"/>
                    </a:ext>
                  </a:extLst>
                </a:gridCol>
                <a:gridCol w="2229760">
                  <a:extLst>
                    <a:ext uri="{9D8B030D-6E8A-4147-A177-3AD203B41FA5}">
                      <a16:colId xmlns:a16="http://schemas.microsoft.com/office/drawing/2014/main" val="2043244772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700740888"/>
                    </a:ext>
                  </a:extLst>
                </a:gridCol>
              </a:tblGrid>
              <a:tr h="23167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支出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手術費（オス）</a:t>
                      </a:r>
                      <a:r>
                        <a:rPr kumimoji="1" lang="en-US" altLang="ja-JP" sz="1100" dirty="0"/>
                        <a:t>3,240</a:t>
                      </a:r>
                      <a:r>
                        <a:rPr kumimoji="1" lang="ja-JP" altLang="en-US" sz="1100" dirty="0"/>
                        <a:t>✕</a:t>
                      </a:r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6,480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577312"/>
                  </a:ext>
                </a:extLst>
              </a:tr>
              <a:tr h="23167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手術費（メス）</a:t>
                      </a:r>
                      <a:r>
                        <a:rPr kumimoji="1" lang="en-US" altLang="ja-JP" sz="1100" dirty="0"/>
                        <a:t>6,480</a:t>
                      </a:r>
                      <a:r>
                        <a:rPr kumimoji="1" lang="ja-JP" altLang="en-US" sz="1100" dirty="0"/>
                        <a:t>✕</a:t>
                      </a:r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19,440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764380"/>
                  </a:ext>
                </a:extLst>
              </a:tr>
              <a:tr h="23167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25,920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383254"/>
                  </a:ext>
                </a:extLst>
              </a:tr>
              <a:tr h="231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収入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ご寄付（２名様）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15,000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434157"/>
                  </a:ext>
                </a:extLst>
              </a:tr>
              <a:tr h="2827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収支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/>
                        <a:t>▲</a:t>
                      </a:r>
                      <a:r>
                        <a:rPr kumimoji="1" lang="en-US" altLang="ja-JP" sz="1100" dirty="0"/>
                        <a:t>10,920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6739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B7CD99E-1C38-4B3E-B2D6-5F1898D2FD4B}"/>
              </a:ext>
            </a:extLst>
          </p:cNvPr>
          <p:cNvSpPr txBox="1"/>
          <p:nvPr/>
        </p:nvSpPr>
        <p:spPr>
          <a:xfrm>
            <a:off x="301397" y="259677"/>
            <a:ext cx="2419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会計報告（〇月✕日現在）</a:t>
            </a:r>
            <a:endParaRPr kumimoji="1" lang="en-US" altLang="ja-JP" sz="1400" b="1" dirty="0">
              <a:highlight>
                <a:srgbClr val="00FFFF"/>
              </a:highlight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5A82DD3-B1D5-477D-A3E9-CF23ED0ED093}"/>
              </a:ext>
            </a:extLst>
          </p:cNvPr>
          <p:cNvSpPr txBox="1"/>
          <p:nvPr/>
        </p:nvSpPr>
        <p:spPr>
          <a:xfrm>
            <a:off x="1274642" y="1945163"/>
            <a:ext cx="332151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00" dirty="0"/>
              <a:t>※</a:t>
            </a:r>
            <a:r>
              <a:rPr kumimoji="1" lang="ja-JP" altLang="en-US" sz="1000" dirty="0"/>
              <a:t>　病院の領収書を見たい方はご連絡ください。</a:t>
            </a:r>
            <a:endParaRPr kumimoji="1" lang="en-US" altLang="ja-JP" sz="10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8589C65-858F-4F98-87E7-6D50004A1862}"/>
              </a:ext>
            </a:extLst>
          </p:cNvPr>
          <p:cNvSpPr txBox="1"/>
          <p:nvPr/>
        </p:nvSpPr>
        <p:spPr>
          <a:xfrm>
            <a:off x="1274642" y="2162255"/>
            <a:ext cx="332151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ご寄付いただいた方、心より感謝申し上げます。</a:t>
            </a:r>
            <a:endParaRPr kumimoji="1" lang="en-US" altLang="ja-JP" sz="10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99A6A23-F749-4822-89F4-04AE8E7E23E0}"/>
              </a:ext>
            </a:extLst>
          </p:cNvPr>
          <p:cNvSpPr txBox="1"/>
          <p:nvPr/>
        </p:nvSpPr>
        <p:spPr>
          <a:xfrm>
            <a:off x="326055" y="7022705"/>
            <a:ext cx="6300112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猫は爆発的な繁殖力があり、１匹のメスから始まって、</a:t>
            </a:r>
            <a:r>
              <a:rPr kumimoji="1" lang="ja-JP" altLang="en-US" sz="1200" b="1" dirty="0">
                <a:solidFill>
                  <a:srgbClr val="0070C0"/>
                </a:solidFill>
              </a:rPr>
              <a:t>１年以内に孫の代</a:t>
            </a:r>
            <a:r>
              <a:rPr kumimoji="1" lang="ja-JP" altLang="en-US" sz="1200" dirty="0"/>
              <a:t>まで誕生し、</a:t>
            </a:r>
            <a:endParaRPr kumimoji="1" lang="en-US" altLang="ja-JP" sz="1200" dirty="0"/>
          </a:p>
          <a:p>
            <a:r>
              <a:rPr kumimoji="1" lang="ja-JP" altLang="en-US" sz="1200" b="1" dirty="0">
                <a:solidFill>
                  <a:srgbClr val="0070C0"/>
                </a:solidFill>
              </a:rPr>
              <a:t>２０匹以上</a:t>
            </a:r>
            <a:r>
              <a:rPr kumimoji="1" lang="ja-JP" altLang="en-US" sz="1200" dirty="0"/>
              <a:t>増えます。</a:t>
            </a:r>
            <a:endParaRPr kumimoji="1" lang="en-US" altLang="ja-JP" sz="1200" dirty="0"/>
          </a:p>
          <a:p>
            <a:pPr>
              <a:spcBef>
                <a:spcPts val="600"/>
              </a:spcBef>
            </a:pPr>
            <a:r>
              <a:rPr kumimoji="1" lang="ja-JP" altLang="en-US" sz="1200" dirty="0"/>
              <a:t>　① できるだけ早く全頭手術すること</a:t>
            </a:r>
            <a:endParaRPr kumimoji="1" lang="en-US" altLang="ja-JP" sz="1200" dirty="0"/>
          </a:p>
          <a:p>
            <a:r>
              <a:rPr kumimoji="1" lang="ja-JP" altLang="en-US" sz="1200" dirty="0"/>
              <a:t>　② 全頭手術後も油断せずに、捨て猫や流入猫を即座に把握し対策していくこと</a:t>
            </a:r>
            <a:endParaRPr kumimoji="1" lang="en-US" altLang="ja-JP" sz="1200" dirty="0"/>
          </a:p>
          <a:p>
            <a:pPr>
              <a:spcBef>
                <a:spcPts val="600"/>
              </a:spcBef>
            </a:pPr>
            <a:r>
              <a:rPr kumimoji="1" lang="ja-JP" altLang="en-US" sz="1200" dirty="0"/>
              <a:t>以上２点によってノラ猫の数が減少します。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2D67B86-F8FE-47FB-B605-4E6EC85ACB24}"/>
              </a:ext>
            </a:extLst>
          </p:cNvPr>
          <p:cNvSpPr txBox="1"/>
          <p:nvPr/>
        </p:nvSpPr>
        <p:spPr>
          <a:xfrm>
            <a:off x="406513" y="8685955"/>
            <a:ext cx="6051778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この地域のノラ猫を減らしたいと考えています。</a:t>
            </a:r>
            <a:endParaRPr kumimoji="1"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何卒ご理解いただきたく、よろしくお願い申し上げます。</a:t>
            </a:r>
            <a:endParaRPr kumimoji="1"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D6442B-3580-4257-AB58-729E05336B67}"/>
              </a:ext>
            </a:extLst>
          </p:cNvPr>
          <p:cNvSpPr txBox="1"/>
          <p:nvPr/>
        </p:nvSpPr>
        <p:spPr>
          <a:xfrm>
            <a:off x="256490" y="3561622"/>
            <a:ext cx="6300112" cy="317550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これ以上猫を集めないエサやりの方法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私たちはエサやりをしていますが、以下のマナーを守ります。</a:t>
            </a:r>
            <a:endParaRPr kumimoji="1" lang="en-US" altLang="ja-JP" sz="1200" dirty="0"/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① 手術済（または手術予定）の猫だけを対象に、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② 毎日同じ時間、同じ場所で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③ 頭数分に小分けしてエサを与え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④ 猫の食後はすぐに片付け、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⑤ 他の猫が寄り付かないよう清掃します。</a:t>
            </a:r>
            <a:endParaRPr kumimoji="1" lang="en-US" altLang="ja-JP" sz="1200" dirty="0"/>
          </a:p>
          <a:p>
            <a:pPr>
              <a:spcBef>
                <a:spcPts val="600"/>
              </a:spcBef>
            </a:pPr>
            <a:r>
              <a:rPr kumimoji="1" lang="ja-JP" altLang="en-US" sz="1000" dirty="0"/>
              <a:t>　</a:t>
            </a:r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このやり方の場合、毎日同じ時間、同じ場所に猫が集結するため、捨て猫や流れ猫をすぐに把握する</a:t>
            </a:r>
            <a:endParaRPr kumimoji="1" lang="en-US" altLang="ja-JP" sz="1000" dirty="0"/>
          </a:p>
          <a:p>
            <a:r>
              <a:rPr kumimoji="1" lang="ja-JP" altLang="en-US" sz="1000" dirty="0"/>
              <a:t>　　ことができ、手術などの対策を行うことができます。</a:t>
            </a:r>
            <a:endParaRPr kumimoji="1" lang="en-US" altLang="ja-JP" sz="1000" dirty="0"/>
          </a:p>
          <a:p>
            <a:pPr>
              <a:spcBef>
                <a:spcPts val="1200"/>
              </a:spcBef>
            </a:pPr>
            <a:r>
              <a:rPr kumimoji="1" lang="en-US" altLang="ja-JP" sz="10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000" b="1" dirty="0">
                <a:solidFill>
                  <a:srgbClr val="FF0000"/>
                </a:solidFill>
              </a:rPr>
              <a:t>エサやりしている方へお願い</a:t>
            </a:r>
            <a:r>
              <a:rPr kumimoji="1" lang="en-US" altLang="ja-JP" sz="1000" b="1" dirty="0">
                <a:solidFill>
                  <a:srgbClr val="FF0000"/>
                </a:solidFill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ja-JP" altLang="en-US" sz="1000" dirty="0"/>
              <a:t>　　エサを置いたまま一定時間放置すると、匂いにつられて周辺地域の未手術猫がやってきますので、</a:t>
            </a:r>
            <a:endParaRPr kumimoji="1" lang="en-US" altLang="ja-JP" sz="1000" dirty="0"/>
          </a:p>
          <a:p>
            <a:r>
              <a:rPr kumimoji="1" lang="ja-JP" altLang="en-US" sz="1000" dirty="0"/>
              <a:t>　　手術したことが無駄になります。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エサやりしている方は、上記①～⑤のやり方でお願いします（エサやりしている方、ぜひご相談くだ</a:t>
            </a:r>
            <a:endParaRPr kumimoji="1" lang="en-US" altLang="ja-JP" sz="1000" dirty="0"/>
          </a:p>
          <a:p>
            <a:r>
              <a:rPr kumimoji="1" lang="ja-JP" altLang="en-US" sz="1000" dirty="0"/>
              <a:t>　　さい。）。</a:t>
            </a:r>
            <a:endParaRPr kumimoji="1" lang="en-US" altLang="ja-JP" sz="1000" dirty="0"/>
          </a:p>
          <a:p>
            <a:pPr>
              <a:spcBef>
                <a:spcPts val="600"/>
              </a:spcBef>
            </a:pPr>
            <a:r>
              <a:rPr kumimoji="1" lang="ja-JP" altLang="en-US" sz="1000" dirty="0"/>
              <a:t>　　また、見知らぬ猫を見かけたときは、対策を考えねばなりませんので、すぐにご連絡ください。</a:t>
            </a:r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8B0E69-980B-4764-A8AA-E06401283DD6}"/>
              </a:ext>
            </a:extLst>
          </p:cNvPr>
          <p:cNvSpPr txBox="1"/>
          <p:nvPr/>
        </p:nvSpPr>
        <p:spPr>
          <a:xfrm>
            <a:off x="449030" y="9604149"/>
            <a:ext cx="6013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/>
              <a:t>〇〇〇町✕丁目 猫の会　〇山・✕川・△村　</a:t>
            </a:r>
            <a:r>
              <a:rPr kumimoji="1"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090-XXXX-XXXX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（〇山）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819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</TotalTime>
  <Words>436</Words>
  <Application>Microsoft Office PowerPoint</Application>
  <PresentationFormat>A4 210 x 297 mm</PresentationFormat>
  <Paragraphs>74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HGS創英角ﾎﾟｯﾌﾟ体</vt:lpstr>
      <vt:lpstr>HG丸ｺﾞｼｯｸM-PRO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信雄 石森</dc:creator>
  <cp:lastModifiedBy>信雄 石森</cp:lastModifiedBy>
  <cp:revision>89</cp:revision>
  <cp:lastPrinted>2019-02-01T22:52:45Z</cp:lastPrinted>
  <dcterms:created xsi:type="dcterms:W3CDTF">2019-01-26T15:48:16Z</dcterms:created>
  <dcterms:modified xsi:type="dcterms:W3CDTF">2019-08-19T14:24:04Z</dcterms:modified>
</cp:coreProperties>
</file>