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80"/>
    <a:srgbClr val="FF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8" autoAdjust="0"/>
    <p:restoredTop sz="94660"/>
  </p:normalViewPr>
  <p:slideViewPr>
    <p:cSldViewPr snapToGrid="0">
      <p:cViewPr>
        <p:scale>
          <a:sx n="80" d="100"/>
          <a:sy n="80" d="100"/>
        </p:scale>
        <p:origin x="1284" y="-17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61836"/>
              </p:ext>
            </p:extLst>
          </p:nvPr>
        </p:nvGraphicFramePr>
        <p:xfrm>
          <a:off x="460570" y="2139748"/>
          <a:ext cx="5957885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008000"/>
                </a:solidFill>
              </a:rPr>
              <a:t>飼い主のいない猫 全頭手術完了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△△地区の飼い主のいない猫（ノラ猫）の被害対策として、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繁殖をストップさせるための去勢不妊手術をしました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769143"/>
            <a:ext cx="67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現時点での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全頭手術が完了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しました。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メス〇頭、オス〇頭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でした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1810940" y="5261810"/>
            <a:ext cx="45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b="1" dirty="0"/>
              <a:t>耳先カットされた猫は一代限りの命ですので、どうか見守って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560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060" y="5040046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1133123" y="5976103"/>
            <a:ext cx="498192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>
              <a:spcBef>
                <a:spcPts val="600"/>
              </a:spcBef>
            </a:pPr>
            <a:r>
              <a:rPr kumimoji="1" lang="ja-JP" altLang="en-US" sz="1100" dirty="0"/>
              <a:t>ノラ猫は、過酷な環境で生きているため、多くが４～５年の寿命です。</a:t>
            </a:r>
            <a:endParaRPr kumimoji="1" lang="en-US" altLang="ja-JP" sz="1100" dirty="0"/>
          </a:p>
          <a:p>
            <a:pPr marL="180000"/>
            <a:r>
              <a:rPr kumimoji="1" lang="ja-JP" altLang="en-US" sz="1100" dirty="0"/>
              <a:t>このため、地域の全頭に手術をすれば、着実に頭数が減っていきます。</a:t>
            </a:r>
            <a:endParaRPr kumimoji="1" lang="en-US" altLang="ja-JP" sz="1100" dirty="0"/>
          </a:p>
          <a:p>
            <a:pPr marL="180000"/>
            <a:r>
              <a:rPr kumimoji="1" lang="ja-JP" altLang="en-US" sz="1100" dirty="0"/>
              <a:t>発情期の泣き声も無くなり、ケンカや強烈な尿の臭気も減少します。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4100779" y="3774398"/>
            <a:ext cx="27150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rgbClr val="FF0000"/>
                </a:solidFill>
              </a:rPr>
              <a:t>猫情報をご提供くださった方、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</a:rPr>
              <a:t>捕獲にご協力いただいた方、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</a:rPr>
              <a:t>ご寄付いただいた方、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b="1" dirty="0">
                <a:solidFill>
                  <a:srgbClr val="FF0000"/>
                </a:solidFill>
              </a:rPr>
              <a:t>皆様、どうもありがとう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ございました。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05489" y="6683311"/>
            <a:ext cx="6441598" cy="317009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エサやりのマナー　～これ以上ノラ猫が集まらないように～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新たな猫を寄り付かせず、頭数管理していくための、マナー６点セット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①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耳先カットの猫だけ</a:t>
            </a:r>
            <a:r>
              <a:rPr kumimoji="1" lang="ja-JP" altLang="en-US" sz="1200" dirty="0">
                <a:latin typeface="+mn-ea"/>
              </a:rPr>
              <a:t>に、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②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迷惑にならない場所</a:t>
            </a:r>
            <a:r>
              <a:rPr kumimoji="1" lang="ja-JP" altLang="en-US" sz="1200" dirty="0">
                <a:latin typeface="+mn-ea"/>
              </a:rPr>
              <a:t>で、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③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毎日同じ時間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/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④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多すぎない量</a:t>
            </a:r>
            <a:r>
              <a:rPr kumimoji="1" lang="ja-JP" altLang="en-US" sz="1200" dirty="0">
                <a:latin typeface="+mn-ea"/>
              </a:rPr>
              <a:t>のエサを、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⑤</a:t>
            </a:r>
            <a:r>
              <a:rPr kumimoji="1" lang="ja-JP" altLang="en-US" sz="1200" dirty="0">
                <a:latin typeface="+mn-ea"/>
              </a:rPr>
              <a:t> 小皿で、出来るだけ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頭数分に小分け</a:t>
            </a:r>
            <a:r>
              <a:rPr kumimoji="1" lang="ja-JP" altLang="en-US" sz="1200" dirty="0">
                <a:latin typeface="+mn-ea"/>
              </a:rPr>
              <a:t>して与え、</a:t>
            </a:r>
            <a:endParaRPr kumimoji="1" lang="en-US" altLang="ja-JP" sz="1200" dirty="0">
              <a:latin typeface="+mn-ea"/>
            </a:endParaRPr>
          </a:p>
          <a:p>
            <a:pPr marL="360000"/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⑥</a:t>
            </a:r>
            <a:r>
              <a:rPr kumimoji="1" lang="ja-JP" altLang="en-US" sz="1200" dirty="0">
                <a:latin typeface="+mn-ea"/>
              </a:rPr>
              <a:t> 猫の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食後はすぐに片付けて清掃</a:t>
            </a:r>
            <a:r>
              <a:rPr kumimoji="1" lang="ja-JP" altLang="en-US" sz="1200" dirty="0">
                <a:latin typeface="+mn-ea"/>
              </a:rPr>
              <a:t>します。</a:t>
            </a:r>
            <a:endParaRPr kumimoji="1" lang="en-US" altLang="ja-JP" sz="1200" dirty="0">
              <a:latin typeface="+mn-ea"/>
            </a:endParaRPr>
          </a:p>
          <a:p>
            <a:pPr marL="180000">
              <a:spcBef>
                <a:spcPts val="300"/>
              </a:spcBef>
            </a:pPr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元々エサを置きっぱなしにしていた場合も、エサの時間を決めてすぐに片付けるようにすると、</a:t>
            </a:r>
            <a:endParaRPr kumimoji="1" lang="en-US" altLang="ja-JP" sz="1000" dirty="0">
              <a:latin typeface="+mn-ea"/>
            </a:endParaRPr>
          </a:p>
          <a:p>
            <a:pPr marL="306000"/>
            <a:r>
              <a:rPr kumimoji="1" lang="ja-JP" altLang="en-US" sz="1000" dirty="0">
                <a:latin typeface="+mn-ea"/>
              </a:rPr>
              <a:t>数日間のうちに、ほとんどの猫がちゃんとその時間に集まるようになります。</a:t>
            </a:r>
            <a:endParaRPr kumimoji="1" lang="en-US" altLang="ja-JP" sz="10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耳カットされていない猫には、エサを与えないで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100" dirty="0">
                <a:latin typeface="+mn-ea"/>
              </a:rPr>
              <a:t>周辺地域からやって来た猫は、元の地域にちゃんとエサ場がありますので、エサを与える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必要はありません。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（数日様子を見て、それでもやってくる場合は、手術をしますのでご連絡ください。）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エサを放置すると、対策が無に帰します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200" b="1" dirty="0">
                <a:solidFill>
                  <a:srgbClr val="0070C0"/>
                </a:solidFill>
              </a:rPr>
              <a:t>エサを置いたまま放置</a:t>
            </a:r>
            <a:r>
              <a:rPr kumimoji="1" lang="ja-JP" altLang="en-US" sz="1100" dirty="0"/>
              <a:t>すると、臭いにつられて周辺地域から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未手術猫が集まって</a:t>
            </a:r>
            <a:r>
              <a:rPr kumimoji="1" lang="ja-JP" altLang="en-US" sz="1100" dirty="0"/>
              <a:t>しまい、</a:t>
            </a:r>
            <a:endParaRPr kumimoji="1" lang="en-US" altLang="ja-JP" sz="1100" dirty="0"/>
          </a:p>
          <a:p>
            <a:pPr marL="180000"/>
            <a:r>
              <a:rPr kumimoji="1" lang="ja-JP" altLang="en-US" sz="1200" b="1" u="sng" dirty="0">
                <a:solidFill>
                  <a:srgbClr val="0070C0"/>
                </a:solidFill>
              </a:rPr>
              <a:t>これまでの手術が無駄</a:t>
            </a:r>
            <a:r>
              <a:rPr kumimoji="1" lang="ja-JP" altLang="en-US" sz="1100" dirty="0"/>
              <a:t>になります。また、カラスや虫が集まり不潔です。</a:t>
            </a:r>
            <a:endParaRPr kumimoji="1" lang="en-US" altLang="ja-JP" sz="1100" dirty="0"/>
          </a:p>
          <a:p>
            <a:pPr>
              <a:spcBef>
                <a:spcPts val="600"/>
              </a:spcBef>
            </a:pPr>
            <a:r>
              <a:rPr kumimoji="1" lang="ja-JP" altLang="en-US" sz="1200" b="1" dirty="0"/>
              <a:t>ご近隣に配慮し、マナーを守りましょう。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9869" y="2437508"/>
            <a:ext cx="1083933" cy="10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642" y="2464120"/>
            <a:ext cx="1175687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0861" y="2465336"/>
            <a:ext cx="1141090" cy="106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5258" y="2452181"/>
            <a:ext cx="1205674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9820" y="2454615"/>
            <a:ext cx="1043501" cy="105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</p:cNvCxnSpPr>
          <p:nvPr/>
        </p:nvCxnSpPr>
        <p:spPr>
          <a:xfrm flipH="1" flipV="1">
            <a:off x="1314450" y="5261810"/>
            <a:ext cx="534590" cy="1293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5FB3654B-1366-4E54-874D-98A2B7B6B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37199"/>
              </p:ext>
            </p:extLst>
          </p:nvPr>
        </p:nvGraphicFramePr>
        <p:xfrm>
          <a:off x="449642" y="3623705"/>
          <a:ext cx="3574731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pic>
        <p:nvPicPr>
          <p:cNvPr id="17" name="Picture 2" descr="P1000521">
            <a:extLst>
              <a:ext uri="{FF2B5EF4-FFF2-40B4-BE49-F238E27FC236}">
                <a16:creationId xmlns:a16="http://schemas.microsoft.com/office/drawing/2014/main" id="{875D8B75-438B-44F7-A7CE-58BE53F6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757" y="3947482"/>
            <a:ext cx="11918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宇宙人チラシ用">
            <a:extLst>
              <a:ext uri="{FF2B5EF4-FFF2-40B4-BE49-F238E27FC236}">
                <a16:creationId xmlns:a16="http://schemas.microsoft.com/office/drawing/2014/main" id="{8D22D284-2A96-4A66-8B05-4DA844CA1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1933" y="3936592"/>
            <a:ext cx="1044575" cy="107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宇宙人の子チラシ用">
            <a:extLst>
              <a:ext uri="{FF2B5EF4-FFF2-40B4-BE49-F238E27FC236}">
                <a16:creationId xmlns:a16="http://schemas.microsoft.com/office/drawing/2014/main" id="{72E7A012-3D2A-441F-82FB-0C6F703A4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8153" y="3926753"/>
            <a:ext cx="1125731" cy="10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2136EEC-66D6-43E4-A6B0-4A0B79358849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〇〇〇町会 △△地区</a:t>
            </a:r>
          </a:p>
        </p:txBody>
      </p:sp>
    </p:spTree>
    <p:extLst>
      <p:ext uri="{BB962C8B-B14F-4D97-AF65-F5344CB8AC3E}">
        <p14:creationId xmlns:p14="http://schemas.microsoft.com/office/powerpoint/2010/main" val="316084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189000" y="4679004"/>
            <a:ext cx="6480000" cy="7540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猫の被害で困っている方へ</a:t>
            </a: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残念ながら、猫対策に決定打はないのですが、いくつかの具体的な方法をご案内できます。お困りの方はご相談ください。</a:t>
            </a:r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20893" y="2221264"/>
            <a:ext cx="53799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私たちは地域の一員として、地域環境改善のためにボランティアで対策をしています。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可能な範囲でご寄付をいただけますと、大変にありがたく存じます。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〇〇〇チヨウカイ　チイキネコ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01397" y="8444621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このような活動を「地域猫活動」といい、✕✕市行政も推奨しています（別紙をご参照ください）。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542926" y="9499024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〇〇〇町会 △△地区 地域猫対策班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（〇山）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01397" y="8648146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703405"/>
              </p:ext>
            </p:extLst>
          </p:nvPr>
        </p:nvGraphicFramePr>
        <p:xfrm>
          <a:off x="1303217" y="512103"/>
          <a:ext cx="4059358" cy="13150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2077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手術費（オス）</a:t>
                      </a:r>
                      <a:r>
                        <a:rPr kumimoji="1" lang="en-US" altLang="ja-JP" sz="1100" dirty="0"/>
                        <a:t>3,240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12,960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手術費（メス）</a:t>
                      </a:r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25,920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38,880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20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ご寄付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30,000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787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▲</a:t>
                      </a:r>
                      <a:r>
                        <a:rPr kumimoji="1" lang="en-US" altLang="ja-JP" sz="1100" dirty="0"/>
                        <a:t>8,880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27930" y="182900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20893" y="1840928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20893" y="2029114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317031" y="6857411"/>
            <a:ext cx="63001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猫は爆発的な繁殖力があります。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１匹のメスから始まって、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１年以内に孫の代</a:t>
            </a:r>
            <a:r>
              <a:rPr kumimoji="1" lang="ja-JP" altLang="en-US" sz="1200" dirty="0"/>
              <a:t>まで誕生し、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２０匹以上</a:t>
            </a:r>
            <a:r>
              <a:rPr kumimoji="1" lang="ja-JP" altLang="en-US" sz="1200" dirty="0"/>
              <a:t>増えます。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そうなると、フン尿などの被害が非常に深刻になります。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394637-8937-405A-8755-E0826D3BE6B3}"/>
              </a:ext>
            </a:extLst>
          </p:cNvPr>
          <p:cNvSpPr txBox="1"/>
          <p:nvPr/>
        </p:nvSpPr>
        <p:spPr>
          <a:xfrm>
            <a:off x="356839" y="8931284"/>
            <a:ext cx="614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70C0"/>
                </a:solidFill>
              </a:rPr>
              <a:t>引きつづき、ご協力いただきたく、何卒よろしくお願い申し上げます。</a:t>
            </a:r>
            <a:endParaRPr kumimoji="1" lang="en-US" altLang="ja-JP" sz="1400" b="1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D67B86-F8FE-47FB-B605-4E6EC85ACB24}"/>
              </a:ext>
            </a:extLst>
          </p:cNvPr>
          <p:cNvSpPr txBox="1"/>
          <p:nvPr/>
        </p:nvSpPr>
        <p:spPr>
          <a:xfrm>
            <a:off x="491897" y="7621592"/>
            <a:ext cx="605177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猫が好きな方も、猫で困っている方も、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ともに気持ちよく暮らせる町になってほしいと願い、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この活動をしています。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8AF3B6-AF6C-4390-B979-FCBBA6370577}"/>
              </a:ext>
            </a:extLst>
          </p:cNvPr>
          <p:cNvSpPr txBox="1"/>
          <p:nvPr/>
        </p:nvSpPr>
        <p:spPr>
          <a:xfrm>
            <a:off x="189000" y="5555493"/>
            <a:ext cx="6480000" cy="113107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飼い猫には必ず身元表示（名札付きの首輪）を装着してください。</a:t>
            </a:r>
            <a:endParaRPr kumimoji="1" lang="en-US" altLang="ja-JP" sz="1200" dirty="0"/>
          </a:p>
          <a:p>
            <a:pPr marL="180000">
              <a:spcBef>
                <a:spcPts val="3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外に出ている猫は、室内飼育の猫に比べ、圧倒的に短命です。飼い猫は、室内飼育をお勧めします。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546ADDF-1C85-4E3A-8699-8CB50AA00D59}"/>
              </a:ext>
            </a:extLst>
          </p:cNvPr>
          <p:cNvSpPr txBox="1"/>
          <p:nvPr/>
        </p:nvSpPr>
        <p:spPr>
          <a:xfrm>
            <a:off x="190500" y="3355000"/>
            <a:ext cx="6480000" cy="12003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これからも情報提供をお願いいたします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頭数減少に向けて、継続的に地域のノラ猫事情を把握していく必要があります。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「耳先がカットされていない猫を地域で見た」など、今後もノラ猫に関する情報を、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ぜひお寄せください。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b="1" dirty="0">
                <a:solidFill>
                  <a:srgbClr val="0070C0"/>
                </a:solidFill>
              </a:rPr>
              <a:t>地域の皆様のご協力をいただきながら、地域環境改善を図っていきたいと考えています。</a:t>
            </a:r>
            <a:endParaRPr kumimoji="1" lang="en-US" altLang="ja-JP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1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</TotalTime>
  <Words>503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94</cp:revision>
  <cp:lastPrinted>2019-07-14T14:52:45Z</cp:lastPrinted>
  <dcterms:created xsi:type="dcterms:W3CDTF">2019-01-26T15:48:16Z</dcterms:created>
  <dcterms:modified xsi:type="dcterms:W3CDTF">2019-08-17T14:58:10Z</dcterms:modified>
</cp:coreProperties>
</file>