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463" autoAdjust="0"/>
    <p:restoredTop sz="94660"/>
  </p:normalViewPr>
  <p:slideViewPr>
    <p:cSldViewPr snapToGrid="0">
      <p:cViewPr>
        <p:scale>
          <a:sx n="80" d="100"/>
          <a:sy n="80" d="100"/>
        </p:scale>
        <p:origin x="1332" y="-15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47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8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24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26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20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4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55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66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53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14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1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71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B4C3B1-B4BD-433B-AF19-06F2EE6860EC}"/>
              </a:ext>
            </a:extLst>
          </p:cNvPr>
          <p:cNvSpPr txBox="1"/>
          <p:nvPr/>
        </p:nvSpPr>
        <p:spPr>
          <a:xfrm>
            <a:off x="278944" y="620632"/>
            <a:ext cx="6300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20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defRPr>
            </a:lvl1pPr>
          </a:lstStyle>
          <a:p>
            <a:pPr algn="ctr"/>
            <a:r>
              <a:rPr lang="ja-JP" altLang="en-US" sz="3100" dirty="0">
                <a:solidFill>
                  <a:srgbClr val="0070C0"/>
                </a:solidFill>
              </a:rPr>
              <a:t>ノラ猫に去勢不妊手術をします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CA39DF-5348-48FA-9FEB-58453C0E496E}"/>
              </a:ext>
            </a:extLst>
          </p:cNvPr>
          <p:cNvSpPr txBox="1"/>
          <p:nvPr/>
        </p:nvSpPr>
        <p:spPr>
          <a:xfrm>
            <a:off x="449035" y="1454959"/>
            <a:ext cx="595993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捕獲し、去勢不妊手術をし、元の場所に戻します（「ＴＮＲ」といいます）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EAF855-68D1-49B5-9677-92F2F67B111E}"/>
              </a:ext>
            </a:extLst>
          </p:cNvPr>
          <p:cNvSpPr txBox="1"/>
          <p:nvPr/>
        </p:nvSpPr>
        <p:spPr>
          <a:xfrm>
            <a:off x="4856772" y="1972104"/>
            <a:ext cx="1747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手術済の猫は</a:t>
            </a:r>
            <a:r>
              <a:rPr kumimoji="1" lang="ja-JP" altLang="en-US" sz="1100" b="1" dirty="0">
                <a:solidFill>
                  <a:srgbClr val="FF0000"/>
                </a:solidFill>
              </a:rPr>
              <a:t>耳先を</a:t>
            </a:r>
          </a:p>
          <a:p>
            <a:r>
              <a:rPr kumimoji="1" lang="ja-JP" altLang="en-US" sz="1100" b="1" dirty="0">
                <a:solidFill>
                  <a:srgbClr val="FF0000"/>
                </a:solidFill>
              </a:rPr>
              <a:t>Ｖ字にカット</a:t>
            </a:r>
            <a:r>
              <a:rPr kumimoji="1" lang="ja-JP" altLang="en-US" sz="1100" dirty="0"/>
              <a:t>します</a:t>
            </a:r>
            <a:endParaRPr kumimoji="1" lang="en-US" altLang="ja-JP" sz="1100" dirty="0"/>
          </a:p>
          <a:p>
            <a:pPr>
              <a:spcBef>
                <a:spcPts val="1200"/>
              </a:spcBef>
            </a:pPr>
            <a:r>
              <a:rPr kumimoji="1" lang="ja-JP" altLang="en-US" sz="1100" dirty="0"/>
              <a:t>耳先カットの猫は</a:t>
            </a:r>
            <a:endParaRPr kumimoji="1" lang="en-US" altLang="ja-JP" sz="1100" dirty="0"/>
          </a:p>
          <a:p>
            <a:r>
              <a:rPr kumimoji="1" lang="ja-JP" altLang="en-US" sz="1100" dirty="0"/>
              <a:t>もう繁殖しません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7FB2950-CDB4-4E1C-8347-8CC8D256B409}"/>
              </a:ext>
            </a:extLst>
          </p:cNvPr>
          <p:cNvSpPr/>
          <p:nvPr/>
        </p:nvSpPr>
        <p:spPr>
          <a:xfrm>
            <a:off x="278944" y="129701"/>
            <a:ext cx="6293306" cy="1191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C1525213-E555-43BD-95BA-D6310F5463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361" y="1875099"/>
            <a:ext cx="2737825" cy="1322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1.bp.blogspot.com/-wPgN2RfvUG8/Vycdlnopd9I/AAAAAAAA6SU/ko_WvTzJTf4QjQDdZXlqvX2gfJqr4t1tgCLcB/s800/cat_sakura_cut_female.png">
            <a:extLst>
              <a:ext uri="{FF2B5EF4-FFF2-40B4-BE49-F238E27FC236}">
                <a16:creationId xmlns:a16="http://schemas.microsoft.com/office/drawing/2014/main" id="{52A5D3FE-0B87-457B-9C25-FCFCEA2A55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827090" y="1903045"/>
            <a:ext cx="1120475" cy="108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537EE58-168B-4BED-BDCB-2B63DE4C79EE}"/>
              </a:ext>
            </a:extLst>
          </p:cNvPr>
          <p:cNvSpPr txBox="1"/>
          <p:nvPr/>
        </p:nvSpPr>
        <p:spPr>
          <a:xfrm>
            <a:off x="278944" y="3700062"/>
            <a:ext cx="6300112" cy="101566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対策の効果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ノラ猫は、過酷な環境で生きているため、多くが４～５年の寿命です。このため、</a:t>
            </a:r>
            <a:endParaRPr kumimoji="1" lang="en-US" altLang="ja-JP" sz="1200" dirty="0"/>
          </a:p>
          <a:p>
            <a:pPr marL="180000">
              <a:spcBef>
                <a:spcPts val="300"/>
              </a:spcBef>
            </a:pPr>
            <a:r>
              <a:rPr kumimoji="1" lang="ja-JP" altLang="en-US" sz="1200" dirty="0"/>
              <a:t>　① 地域の全頭に手術をすること　② 流入猫や捨て猫を把握し対策すること</a:t>
            </a:r>
            <a:endParaRPr kumimoji="1" lang="en-US" altLang="ja-JP" sz="1200" dirty="0"/>
          </a:p>
          <a:p>
            <a:pPr marL="180000">
              <a:spcBef>
                <a:spcPts val="300"/>
              </a:spcBef>
            </a:pPr>
            <a:r>
              <a:rPr kumimoji="1" lang="ja-JP" altLang="en-US" sz="1200" dirty="0"/>
              <a:t>以上２点の徹底によって、着実に頭数が減っていきます。</a:t>
            </a:r>
            <a:endParaRPr kumimoji="1" lang="en-US" altLang="ja-JP" sz="12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BFCCE5C-3AF3-4F0E-9B3F-82172C4028B9}"/>
              </a:ext>
            </a:extLst>
          </p:cNvPr>
          <p:cNvSpPr txBox="1"/>
          <p:nvPr/>
        </p:nvSpPr>
        <p:spPr>
          <a:xfrm>
            <a:off x="152400" y="3315790"/>
            <a:ext cx="6600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猫情報をご存知の方、下記までご連絡ください（個人情報は厳守します）</a:t>
            </a:r>
            <a:endParaRPr kumimoji="1"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298F979-C1FE-41B8-8F7D-0CDFA56C1EF6}"/>
              </a:ext>
            </a:extLst>
          </p:cNvPr>
          <p:cNvSpPr txBox="1"/>
          <p:nvPr/>
        </p:nvSpPr>
        <p:spPr>
          <a:xfrm>
            <a:off x="278943" y="4808777"/>
            <a:ext cx="6300112" cy="116185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飼い猫には首輪（名札付き）の装着を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「飼い主の連絡先の付いた首輪をつけていない」猫や、「耳先カットが無い」猫は、未手術のノラ猫と区別がつかず、手術対象とせざるを得ません。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放し飼いや、手術済のノラ猫の情報をお持ちの方は、ご連絡ください。</a:t>
            </a:r>
            <a:endParaRPr kumimoji="1" lang="en-US" altLang="ja-JP" sz="1200" dirty="0"/>
          </a:p>
          <a:p>
            <a:pPr>
              <a:spcBef>
                <a:spcPts val="300"/>
              </a:spcBef>
            </a:pPr>
            <a:r>
              <a:rPr kumimoji="1" lang="ja-JP" altLang="en-US" sz="1200" dirty="0"/>
              <a:t>　</a:t>
            </a:r>
            <a:r>
              <a:rPr kumimoji="1" lang="en-US" altLang="ja-JP" sz="1000" dirty="0"/>
              <a:t>※</a:t>
            </a:r>
            <a:r>
              <a:rPr kumimoji="1" lang="ja-JP" altLang="en-US" sz="1000" dirty="0"/>
              <a:t> 　外に出ている猫は、室内飼育の猫と比べ、圧倒的に短命です。猫は室内飼育をお勧めします。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685BA5-DDFA-488C-89EF-939417B443D3}"/>
              </a:ext>
            </a:extLst>
          </p:cNvPr>
          <p:cNvSpPr txBox="1"/>
          <p:nvPr/>
        </p:nvSpPr>
        <p:spPr>
          <a:xfrm>
            <a:off x="278943" y="6059608"/>
            <a:ext cx="6300112" cy="251149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これ以上猫を集めないエサやりの方法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私たちはエサやりをしていますが、以下のマナーを守ります。</a:t>
            </a:r>
            <a:endParaRPr kumimoji="1" lang="en-US" altLang="ja-JP" sz="1200" dirty="0"/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① 手術済（または手術予定）の猫だけを対象に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② 毎日同じ時間、同じ場所で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③ 頭数分に小分けしてエサを与え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④ 猫の食後はすぐに片付け、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⑤ 他の猫が寄り付かないよう清掃します。</a:t>
            </a:r>
            <a:endParaRPr kumimoji="1" lang="en-US" altLang="ja-JP" sz="1200" dirty="0"/>
          </a:p>
          <a:p>
            <a:pPr>
              <a:spcBef>
                <a:spcPts val="600"/>
              </a:spcBef>
            </a:pPr>
            <a:r>
              <a:rPr kumimoji="1" lang="ja-JP" altLang="en-US" sz="1000" dirty="0"/>
              <a:t>　</a:t>
            </a:r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このやり方の場合、毎日同じ時間、同じ場所に猫が集結するため、捨て猫や流れ猫を適宜把握する</a:t>
            </a:r>
            <a:endParaRPr kumimoji="1" lang="en-US" altLang="ja-JP" sz="1000" dirty="0"/>
          </a:p>
          <a:p>
            <a:r>
              <a:rPr kumimoji="1" lang="ja-JP" altLang="en-US" sz="1000" dirty="0"/>
              <a:t>　　ことができ、手術などの対策を行うことができます。</a:t>
            </a:r>
            <a:endParaRPr kumimoji="1" lang="en-US" altLang="ja-JP" sz="1000" dirty="0"/>
          </a:p>
          <a:p>
            <a:pPr>
              <a:spcBef>
                <a:spcPts val="600"/>
              </a:spcBef>
            </a:pPr>
            <a:r>
              <a:rPr kumimoji="1" lang="ja-JP" altLang="en-US" sz="1000" dirty="0"/>
              <a:t>　</a:t>
            </a:r>
            <a:r>
              <a:rPr kumimoji="1" lang="en-US" altLang="ja-JP" sz="1000" dirty="0"/>
              <a:t>※</a:t>
            </a:r>
            <a:r>
              <a:rPr kumimoji="1" lang="ja-JP" altLang="en-US" sz="1000" dirty="0"/>
              <a:t>　エサを置いたまま一定時間放置すると、匂いにつられて周辺地域の未手術猫がやってきますので、</a:t>
            </a:r>
            <a:endParaRPr kumimoji="1" lang="en-US" altLang="ja-JP" sz="1000" dirty="0"/>
          </a:p>
          <a:p>
            <a:r>
              <a:rPr kumimoji="1" lang="ja-JP" altLang="en-US" sz="1000" dirty="0"/>
              <a:t>　　手術したことが無駄になります。エサやりしている方は、上記①～⑤のやり方でお願いします（エサ</a:t>
            </a:r>
            <a:endParaRPr kumimoji="1" lang="en-US" altLang="ja-JP" sz="1000" dirty="0"/>
          </a:p>
          <a:p>
            <a:r>
              <a:rPr kumimoji="1" lang="ja-JP" altLang="en-US" sz="1000" dirty="0"/>
              <a:t>　　やりしている方、ぜひご相談ください。）。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FDCED97-091E-4073-BC70-9A1D29D32E52}"/>
              </a:ext>
            </a:extLst>
          </p:cNvPr>
          <p:cNvSpPr txBox="1"/>
          <p:nvPr/>
        </p:nvSpPr>
        <p:spPr>
          <a:xfrm>
            <a:off x="391881" y="8871896"/>
            <a:ext cx="625520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手術では、１頭あたりオス</a:t>
            </a:r>
            <a:r>
              <a:rPr kumimoji="1" lang="en-US" altLang="ja-JP" sz="1000" dirty="0"/>
              <a:t>XXXXX</a:t>
            </a:r>
            <a:r>
              <a:rPr kumimoji="1" lang="ja-JP" altLang="en-US" sz="1000" dirty="0"/>
              <a:t>円、メス</a:t>
            </a:r>
            <a:r>
              <a:rPr kumimoji="1" lang="en-US" altLang="ja-JP" sz="1000" dirty="0"/>
              <a:t>XXXXX</a:t>
            </a:r>
            <a:r>
              <a:rPr kumimoji="1" lang="ja-JP" altLang="en-US" sz="1000" dirty="0"/>
              <a:t>円の費用がかかります。</a:t>
            </a:r>
            <a:endParaRPr kumimoji="1" lang="en-US" altLang="ja-JP" sz="1000" dirty="0"/>
          </a:p>
          <a:p>
            <a:pPr>
              <a:spcBef>
                <a:spcPts val="300"/>
              </a:spcBef>
            </a:pPr>
            <a:r>
              <a:rPr kumimoji="1" lang="ja-JP" altLang="en-US" sz="1000" dirty="0"/>
              <a:t>　　趣旨にご賛同いただける場合、可能な範囲でご寄付をいただけると、大変にありがたく存じます。</a:t>
            </a:r>
            <a:endParaRPr kumimoji="1" lang="en-US" altLang="ja-JP" sz="1000" dirty="0"/>
          </a:p>
          <a:p>
            <a:pPr>
              <a:spcBef>
                <a:spcPts val="300"/>
              </a:spcBef>
            </a:pPr>
            <a:r>
              <a:rPr kumimoji="1" lang="ja-JP" altLang="en-US" sz="1000" dirty="0"/>
              <a:t>　　下記までご連絡ください（ご寄付は手術にのみ使います。）。</a:t>
            </a:r>
            <a:endParaRPr kumimoji="1" lang="en-US" altLang="ja-JP" sz="10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4CA1B79-EB92-41E6-91A1-CE27FE6C561F}"/>
              </a:ext>
            </a:extLst>
          </p:cNvPr>
          <p:cNvSpPr txBox="1"/>
          <p:nvPr/>
        </p:nvSpPr>
        <p:spPr>
          <a:xfrm>
            <a:off x="449030" y="9604149"/>
            <a:ext cx="60136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/>
              <a:t>〇〇〇町✕丁目 猫の会　〇山・✕川・△村　</a:t>
            </a:r>
            <a:r>
              <a:rPr kumimoji="1"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090-XXXX-XXXX</a:t>
            </a:r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（〇山）</a:t>
            </a:r>
            <a:endParaRPr kumimoji="1"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8847642-47FC-495C-BEC0-C847D5ED2AF2}"/>
              </a:ext>
            </a:extLst>
          </p:cNvPr>
          <p:cNvSpPr txBox="1"/>
          <p:nvPr/>
        </p:nvSpPr>
        <p:spPr>
          <a:xfrm>
            <a:off x="5231950" y="128945"/>
            <a:ext cx="1445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FFCD6BF-5202-468C-957E-808FF34ED7EE}"/>
              </a:ext>
            </a:extLst>
          </p:cNvPr>
          <p:cNvSpPr txBox="1"/>
          <p:nvPr/>
        </p:nvSpPr>
        <p:spPr>
          <a:xfrm>
            <a:off x="391881" y="8666644"/>
            <a:ext cx="6255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行政ではノラ猫の駆除はしていません。また、安易な引き取りも行っていません。</a:t>
            </a:r>
            <a:endParaRPr kumimoji="1" lang="en-US" altLang="ja-JP" sz="10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DFA5BD0-9D50-4628-9B49-314A1DE4F557}"/>
              </a:ext>
            </a:extLst>
          </p:cNvPr>
          <p:cNvSpPr txBox="1"/>
          <p:nvPr/>
        </p:nvSpPr>
        <p:spPr>
          <a:xfrm>
            <a:off x="361839" y="237934"/>
            <a:ext cx="4076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〇〇〇町✕丁目✕✕番付近の皆さまへ</a:t>
            </a:r>
          </a:p>
        </p:txBody>
      </p:sp>
    </p:spTree>
    <p:extLst>
      <p:ext uri="{BB962C8B-B14F-4D97-AF65-F5344CB8AC3E}">
        <p14:creationId xmlns:p14="http://schemas.microsoft.com/office/powerpoint/2010/main" val="3887101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584</TotalTime>
  <Words>258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HGS創英角ﾎﾟｯﾌﾟ体</vt:lpstr>
      <vt:lpstr>HG丸ｺﾞｼｯｸM-PRO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信雄 石森</dc:creator>
  <cp:lastModifiedBy>信雄 石森</cp:lastModifiedBy>
  <cp:revision>66</cp:revision>
  <cp:lastPrinted>2019-07-10T14:10:41Z</cp:lastPrinted>
  <dcterms:created xsi:type="dcterms:W3CDTF">2019-01-26T15:48:16Z</dcterms:created>
  <dcterms:modified xsi:type="dcterms:W3CDTF">2019-08-17T18:21:29Z</dcterms:modified>
</cp:coreProperties>
</file>