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88" autoAdjust="0"/>
    <p:restoredTop sz="94660"/>
  </p:normalViewPr>
  <p:slideViewPr>
    <p:cSldViewPr snapToGrid="0">
      <p:cViewPr>
        <p:scale>
          <a:sx n="80" d="100"/>
          <a:sy n="80" d="100"/>
        </p:scale>
        <p:origin x="1788" y="-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47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8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24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26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20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94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55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66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53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14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31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A3D88-53BB-41BB-8F48-AA2249F8A75E}" type="datetimeFigureOut">
              <a:rPr kumimoji="1" lang="ja-JP" altLang="en-US" smtClean="0"/>
              <a:t>2019/8/17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71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04F6FE9B-DC5E-4FB3-B727-06C5893B0A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749242"/>
              </p:ext>
            </p:extLst>
          </p:nvPr>
        </p:nvGraphicFramePr>
        <p:xfrm>
          <a:off x="288466" y="2212796"/>
          <a:ext cx="6293305" cy="146941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58661">
                  <a:extLst>
                    <a:ext uri="{9D8B030D-6E8A-4147-A177-3AD203B41FA5}">
                      <a16:colId xmlns:a16="http://schemas.microsoft.com/office/drawing/2014/main" val="3545463773"/>
                    </a:ext>
                  </a:extLst>
                </a:gridCol>
                <a:gridCol w="1258661">
                  <a:extLst>
                    <a:ext uri="{9D8B030D-6E8A-4147-A177-3AD203B41FA5}">
                      <a16:colId xmlns:a16="http://schemas.microsoft.com/office/drawing/2014/main" val="937828901"/>
                    </a:ext>
                  </a:extLst>
                </a:gridCol>
                <a:gridCol w="1258661">
                  <a:extLst>
                    <a:ext uri="{9D8B030D-6E8A-4147-A177-3AD203B41FA5}">
                      <a16:colId xmlns:a16="http://schemas.microsoft.com/office/drawing/2014/main" val="242712023"/>
                    </a:ext>
                  </a:extLst>
                </a:gridCol>
                <a:gridCol w="1258661">
                  <a:extLst>
                    <a:ext uri="{9D8B030D-6E8A-4147-A177-3AD203B41FA5}">
                      <a16:colId xmlns:a16="http://schemas.microsoft.com/office/drawing/2014/main" val="1501566059"/>
                    </a:ext>
                  </a:extLst>
                </a:gridCol>
                <a:gridCol w="1258661">
                  <a:extLst>
                    <a:ext uri="{9D8B030D-6E8A-4147-A177-3AD203B41FA5}">
                      <a16:colId xmlns:a16="http://schemas.microsoft.com/office/drawing/2014/main" val="619699354"/>
                    </a:ext>
                  </a:extLst>
                </a:gridCol>
              </a:tblGrid>
              <a:tr h="2868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0066"/>
                          </a:solidFill>
                        </a:rPr>
                        <a:t>メス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0066"/>
                          </a:solidFill>
                        </a:rPr>
                        <a:t>メス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0066"/>
                          </a:solidFill>
                        </a:rPr>
                        <a:t>メス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オス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オス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62594"/>
                  </a:ext>
                </a:extLst>
              </a:tr>
              <a:tr h="117223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3302757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B4C3B1-B4BD-433B-AF19-06F2EE6860EC}"/>
              </a:ext>
            </a:extLst>
          </p:cNvPr>
          <p:cNvSpPr txBox="1"/>
          <p:nvPr/>
        </p:nvSpPr>
        <p:spPr>
          <a:xfrm>
            <a:off x="205489" y="524026"/>
            <a:ext cx="644159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kumimoji="1" sz="20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defRPr>
            </a:lvl1pPr>
          </a:lstStyle>
          <a:p>
            <a:pPr algn="ctr"/>
            <a:r>
              <a:rPr lang="ja-JP" altLang="en-US" sz="3400" dirty="0">
                <a:solidFill>
                  <a:srgbClr val="FF6600"/>
                </a:solidFill>
              </a:rPr>
              <a:t>飼い主のいない猫対策 経過報告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E9ACD5-B8E9-4B2E-8C35-D72804271A89}"/>
              </a:ext>
            </a:extLst>
          </p:cNvPr>
          <p:cNvSpPr txBox="1"/>
          <p:nvPr/>
        </p:nvSpPr>
        <p:spPr>
          <a:xfrm>
            <a:off x="479400" y="1123440"/>
            <a:ext cx="6013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飼い主のいない猫（ノラ猫）の被害対策として、</a:t>
            </a:r>
            <a:endParaRPr kumimoji="1" lang="en-US" altLang="ja-JP" sz="1400" b="1" dirty="0"/>
          </a:p>
          <a:p>
            <a:pPr algn="ctr"/>
            <a:r>
              <a:rPr kumimoji="1" lang="ja-JP" altLang="en-US" sz="1400" b="1" dirty="0"/>
              <a:t>繁殖をストップさせるための去勢不妊手術を進めています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CA39DF-5348-48FA-9FEB-58453C0E496E}"/>
              </a:ext>
            </a:extLst>
          </p:cNvPr>
          <p:cNvSpPr txBox="1"/>
          <p:nvPr/>
        </p:nvSpPr>
        <p:spPr>
          <a:xfrm>
            <a:off x="47798" y="1899769"/>
            <a:ext cx="6768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メス３頭、オス２頭</a:t>
            </a:r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の手術が完了しました。予定では、</a:t>
            </a:r>
            <a:r>
              <a:rPr kumimoji="1" lang="ja-JP" altLang="en-US" sz="13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あとメス〇頭、オス〇頭</a:t>
            </a:r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EAF855-68D1-49B5-9677-92F2F67B111E}"/>
              </a:ext>
            </a:extLst>
          </p:cNvPr>
          <p:cNvSpPr txBox="1"/>
          <p:nvPr/>
        </p:nvSpPr>
        <p:spPr>
          <a:xfrm>
            <a:off x="1987689" y="3905948"/>
            <a:ext cx="4584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手術済の猫は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耳先をＶ字にカット</a:t>
            </a:r>
            <a:r>
              <a:rPr kumimoji="1" lang="ja-JP" altLang="en-US" sz="1200" dirty="0"/>
              <a:t>しています。</a:t>
            </a:r>
            <a:endParaRPr kumimoji="1" lang="en-US" altLang="ja-JP" sz="1200" dirty="0"/>
          </a:p>
          <a:p>
            <a:r>
              <a:rPr kumimoji="1" lang="ja-JP" altLang="en-US" sz="1200" dirty="0"/>
              <a:t>耳先カットされた猫は一代限りの命ですので、どうか見守って</a:t>
            </a:r>
            <a:endParaRPr kumimoji="1" lang="en-US" altLang="ja-JP" sz="1200" dirty="0"/>
          </a:p>
          <a:p>
            <a:r>
              <a:rPr kumimoji="1" lang="ja-JP" altLang="en-US" sz="1200" dirty="0"/>
              <a:t>いただきたく思います。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7FB2950-CDB4-4E1C-8347-8CC8D256B409}"/>
              </a:ext>
            </a:extLst>
          </p:cNvPr>
          <p:cNvSpPr/>
          <p:nvPr/>
        </p:nvSpPr>
        <p:spPr>
          <a:xfrm>
            <a:off x="172512" y="129701"/>
            <a:ext cx="6480000" cy="1560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https://1.bp.blogspot.com/-wPgN2RfvUG8/Vycdlnopd9I/AAAAAAAA6SU/ko_WvTzJTf4QjQDdZXlqvX2gfJqr4t1tgCLcB/s800/cat_sakura_cut_female.png">
            <a:extLst>
              <a:ext uri="{FF2B5EF4-FFF2-40B4-BE49-F238E27FC236}">
                <a16:creationId xmlns:a16="http://schemas.microsoft.com/office/drawing/2014/main" id="{52A5D3FE-0B87-457B-9C25-FCFCEA2A55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2512" y="3816516"/>
            <a:ext cx="1234151" cy="15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537EE58-168B-4BED-BDCB-2B63DE4C79EE}"/>
              </a:ext>
            </a:extLst>
          </p:cNvPr>
          <p:cNvSpPr txBox="1"/>
          <p:nvPr/>
        </p:nvSpPr>
        <p:spPr>
          <a:xfrm>
            <a:off x="735395" y="5480494"/>
            <a:ext cx="551396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ノラ猫は、過酷な環境で生きているため、多くが４～５年の寿命です。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このため、地域の全頭に手術をすれば、着実に頭数が減っていきます。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発情期の泣き声も無くなり、ケンカや強烈な尿の臭気も減少します。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BFCCE5C-3AF3-4F0E-9B3F-82172C4028B9}"/>
              </a:ext>
            </a:extLst>
          </p:cNvPr>
          <p:cNvSpPr txBox="1"/>
          <p:nvPr/>
        </p:nvSpPr>
        <p:spPr>
          <a:xfrm>
            <a:off x="1103203" y="4700998"/>
            <a:ext cx="5610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FF0000"/>
                </a:solidFill>
              </a:rPr>
              <a:t>猫情報をご提供くださった方、捕獲にご協力いただいた方、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rgbClr val="FF0000"/>
                </a:solidFill>
              </a:rPr>
              <a:t>ご寄付いただいた方、皆様、どうもありがとうございました。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rgbClr val="FF0000"/>
                </a:solidFill>
              </a:rPr>
              <a:t>残りの猫の手術に向けて、引き続き対策を進めていきます。</a:t>
            </a:r>
            <a:endParaRPr kumimoji="1"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298F979-C1FE-41B8-8F7D-0CDFA56C1EF6}"/>
              </a:ext>
            </a:extLst>
          </p:cNvPr>
          <p:cNvSpPr txBox="1"/>
          <p:nvPr/>
        </p:nvSpPr>
        <p:spPr>
          <a:xfrm>
            <a:off x="305812" y="6284704"/>
            <a:ext cx="6300112" cy="1161857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飼い猫には首輪（名札付き）の装着を</a:t>
            </a:r>
            <a:endParaRPr kumimoji="1" lang="en-US" altLang="ja-JP" sz="1400" b="1" dirty="0">
              <a:highlight>
                <a:srgbClr val="00FFFF"/>
              </a:highlight>
            </a:endParaRPr>
          </a:p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「飼い主の連絡先の付いた首輪をつけていない」猫や、「耳先カットが無い」猫は、未手術のノラ猫と区別がつかず、手術対象とせざるを得ません。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放し飼いや、手術済のノラ猫の情報をお持ちの方は、ご連絡ください。</a:t>
            </a:r>
            <a:endParaRPr kumimoji="1" lang="en-US" altLang="ja-JP" sz="1200" dirty="0"/>
          </a:p>
          <a:p>
            <a:pPr>
              <a:spcBef>
                <a:spcPts val="300"/>
              </a:spcBef>
            </a:pPr>
            <a:r>
              <a:rPr kumimoji="1" lang="ja-JP" altLang="en-US" sz="1200" dirty="0"/>
              <a:t>　</a:t>
            </a:r>
            <a:r>
              <a:rPr kumimoji="1" lang="en-US" altLang="ja-JP" sz="1000" dirty="0"/>
              <a:t>※</a:t>
            </a:r>
            <a:r>
              <a:rPr kumimoji="1" lang="ja-JP" altLang="en-US" sz="1000" dirty="0"/>
              <a:t> 　外に出ている猫は、室内飼育の猫に比べ、圧倒的に短命です。飼い猫は、室内飼育をお勧めします。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8847642-47FC-495C-BEC0-C847D5ED2AF2}"/>
              </a:ext>
            </a:extLst>
          </p:cNvPr>
          <p:cNvSpPr txBox="1"/>
          <p:nvPr/>
        </p:nvSpPr>
        <p:spPr>
          <a:xfrm>
            <a:off x="5231950" y="128945"/>
            <a:ext cx="1445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</a:p>
        </p:txBody>
      </p:sp>
      <p:pic>
        <p:nvPicPr>
          <p:cNvPr id="2" name="Picture 2" descr="P1000502">
            <a:extLst>
              <a:ext uri="{FF2B5EF4-FFF2-40B4-BE49-F238E27FC236}">
                <a16:creationId xmlns:a16="http://schemas.microsoft.com/office/drawing/2014/main" id="{94FBAA8F-EED4-4C66-9F18-9C4AB070A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03221" y="2544875"/>
            <a:ext cx="11064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P1000472">
            <a:extLst>
              <a:ext uri="{FF2B5EF4-FFF2-40B4-BE49-F238E27FC236}">
                <a16:creationId xmlns:a16="http://schemas.microsoft.com/office/drawing/2014/main" id="{0743C471-48FA-473E-812E-13FF97ADF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1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565" y="2544875"/>
            <a:ext cx="120015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P1000504">
            <a:extLst>
              <a:ext uri="{FF2B5EF4-FFF2-40B4-BE49-F238E27FC236}">
                <a16:creationId xmlns:a16="http://schemas.microsoft.com/office/drawing/2014/main" id="{2174E282-5BD6-4C53-91A1-864344A82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1593" y="2544875"/>
            <a:ext cx="115093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P1000503">
            <a:extLst>
              <a:ext uri="{FF2B5EF4-FFF2-40B4-BE49-F238E27FC236}">
                <a16:creationId xmlns:a16="http://schemas.microsoft.com/office/drawing/2014/main" id="{BAF046C0-E618-45C8-AA27-8807E3F43F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52118" y="2544874"/>
            <a:ext cx="1230761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P1000506">
            <a:extLst>
              <a:ext uri="{FF2B5EF4-FFF2-40B4-BE49-F238E27FC236}">
                <a16:creationId xmlns:a16="http://schemas.microsoft.com/office/drawing/2014/main" id="{04664B08-1A15-4FD8-9A49-CD7C44B85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02080" y="2544875"/>
            <a:ext cx="1065213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370B733-3992-4039-BB11-31ADDD9221CC}"/>
              </a:ext>
            </a:extLst>
          </p:cNvPr>
          <p:cNvSpPr txBox="1"/>
          <p:nvPr/>
        </p:nvSpPr>
        <p:spPr>
          <a:xfrm>
            <a:off x="295165" y="237934"/>
            <a:ext cx="3045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accent2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〇〇〇町✕丁目 猫対策の会</a:t>
            </a: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222225D5-3F24-4F75-BC42-C7B66D04FE1A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1406663" y="4031140"/>
            <a:ext cx="581026" cy="19797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31B9F65-B11A-401C-9C33-DB94BA4887C2}"/>
              </a:ext>
            </a:extLst>
          </p:cNvPr>
          <p:cNvSpPr txBox="1"/>
          <p:nvPr/>
        </p:nvSpPr>
        <p:spPr>
          <a:xfrm>
            <a:off x="4882243" y="9489350"/>
            <a:ext cx="16968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b="1" dirty="0"/>
              <a:t>裏面があります</a:t>
            </a:r>
            <a:endParaRPr kumimoji="1" lang="en-US" altLang="ja-JP" sz="14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D153F62-7F78-4AB2-8EDE-319EDE27A6D9}"/>
              </a:ext>
            </a:extLst>
          </p:cNvPr>
          <p:cNvSpPr txBox="1"/>
          <p:nvPr/>
        </p:nvSpPr>
        <p:spPr>
          <a:xfrm>
            <a:off x="305812" y="8422490"/>
            <a:ext cx="6300112" cy="1015663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お手伝いしていただける方</a:t>
            </a:r>
            <a:endParaRPr kumimoji="1" lang="en-US" altLang="ja-JP" sz="1400" b="1" dirty="0">
              <a:highlight>
                <a:srgbClr val="00FFFF"/>
              </a:highlight>
            </a:endParaRPr>
          </a:p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皆さまのご協力によって、よりスピーディーに、より効果的に、対策が進みます。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どのような些細なことでも構いません。ぜひ、下記までご連絡ください。</a:t>
            </a:r>
            <a:endParaRPr kumimoji="1" lang="en-US" altLang="ja-JP" sz="1200" dirty="0"/>
          </a:p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例：捕獲した猫の病院への搬送、チラシなど発行物の印刷、捕獲手伝い　など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F748DD4-4779-4E9D-A245-D8DEBA70B7AC}"/>
              </a:ext>
            </a:extLst>
          </p:cNvPr>
          <p:cNvSpPr txBox="1"/>
          <p:nvPr/>
        </p:nvSpPr>
        <p:spPr>
          <a:xfrm>
            <a:off x="305812" y="7556600"/>
            <a:ext cx="6300112" cy="754053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猫の被害でお困りの方へ</a:t>
            </a:r>
          </a:p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残念ながら、猫対策に決定打はないのですが、いくつかの具体的な方法をご案内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できます。お困りの方はご相談ください。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160849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FDCED97-091E-4073-BC70-9A1D29D32E52}"/>
              </a:ext>
            </a:extLst>
          </p:cNvPr>
          <p:cNvSpPr txBox="1"/>
          <p:nvPr/>
        </p:nvSpPr>
        <p:spPr>
          <a:xfrm>
            <a:off x="1274643" y="2352675"/>
            <a:ext cx="455430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　対策を確実に進めていくため、可能な範囲でご寄付をいただけると、</a:t>
            </a:r>
            <a:endParaRPr kumimoji="1" lang="en-US" altLang="ja-JP" sz="1000" dirty="0"/>
          </a:p>
          <a:p>
            <a:r>
              <a:rPr kumimoji="1" lang="ja-JP" altLang="en-US" sz="1000" dirty="0"/>
              <a:t>　大変にありがたく存じます。</a:t>
            </a:r>
            <a:endParaRPr kumimoji="1" lang="en-US" altLang="ja-JP" sz="1000" dirty="0"/>
          </a:p>
          <a:p>
            <a:pPr>
              <a:spcBef>
                <a:spcPts val="600"/>
              </a:spcBef>
            </a:pPr>
            <a:r>
              <a:rPr kumimoji="1" lang="ja-JP" altLang="en-US" sz="1000" dirty="0"/>
              <a:t>　　現金：下記までご連絡ください（領収書をお渡しします）。</a:t>
            </a:r>
            <a:endParaRPr kumimoji="1" lang="en-US" altLang="ja-JP" sz="1000" dirty="0"/>
          </a:p>
          <a:p>
            <a:r>
              <a:rPr kumimoji="1" lang="ja-JP" altLang="en-US" sz="1000" dirty="0"/>
              <a:t>　　振込：✕✕✕銀行〇〇〇支店　普通口座</a:t>
            </a:r>
            <a:r>
              <a:rPr kumimoji="1" lang="en-US" altLang="ja-JP" sz="1000" dirty="0"/>
              <a:t>XXXXXX</a:t>
            </a:r>
          </a:p>
          <a:p>
            <a:r>
              <a:rPr kumimoji="1" lang="ja-JP" altLang="en-US" sz="1000" dirty="0"/>
              <a:t>　　　　　ネコタイサクノカイ　マルヤママルコ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F3547CE-9F6F-4C91-A087-B9600B7A964E}"/>
              </a:ext>
            </a:extLst>
          </p:cNvPr>
          <p:cNvSpPr txBox="1"/>
          <p:nvPr/>
        </p:nvSpPr>
        <p:spPr>
          <a:xfrm>
            <a:off x="301396" y="8590552"/>
            <a:ext cx="62552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　このような活動を「地域猫活動」といい、✕✕市行政も推奨しています（別紙をご参照ください）。</a:t>
            </a:r>
            <a:endParaRPr kumimoji="1" lang="en-US" altLang="ja-JP" sz="10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4CA1B79-EB92-41E6-91A1-CE27FE6C561F}"/>
              </a:ext>
            </a:extLst>
          </p:cNvPr>
          <p:cNvSpPr txBox="1"/>
          <p:nvPr/>
        </p:nvSpPr>
        <p:spPr>
          <a:xfrm>
            <a:off x="444614" y="9624089"/>
            <a:ext cx="60136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/>
              <a:t>〇〇〇町✕丁目 猫対策の会　〇山　</a:t>
            </a:r>
            <a:r>
              <a:rPr kumimoji="1"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090-XXXX-XXXX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FFCD6BF-5202-468C-957E-808FF34ED7EE}"/>
              </a:ext>
            </a:extLst>
          </p:cNvPr>
          <p:cNvSpPr txBox="1"/>
          <p:nvPr/>
        </p:nvSpPr>
        <p:spPr>
          <a:xfrm>
            <a:off x="301396" y="8811767"/>
            <a:ext cx="62552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　行政ではノラ猫の駆除はしていません。また、安易な引き取りも行っていません。</a:t>
            </a:r>
            <a:endParaRPr kumimoji="1" lang="en-US" altLang="ja-JP" sz="1000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ADDFC68-167A-46C2-BCE7-BCF9112D9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955398"/>
              </p:ext>
            </p:extLst>
          </p:nvPr>
        </p:nvGraphicFramePr>
        <p:xfrm>
          <a:off x="1303217" y="619254"/>
          <a:ext cx="4059358" cy="1319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05673">
                  <a:extLst>
                    <a:ext uri="{9D8B030D-6E8A-4147-A177-3AD203B41FA5}">
                      <a16:colId xmlns:a16="http://schemas.microsoft.com/office/drawing/2014/main" val="2464141370"/>
                    </a:ext>
                  </a:extLst>
                </a:gridCol>
                <a:gridCol w="2229760">
                  <a:extLst>
                    <a:ext uri="{9D8B030D-6E8A-4147-A177-3AD203B41FA5}">
                      <a16:colId xmlns:a16="http://schemas.microsoft.com/office/drawing/2014/main" val="2043244772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val="2700740888"/>
                    </a:ext>
                  </a:extLst>
                </a:gridCol>
              </a:tblGrid>
              <a:tr h="231677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支出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手術費（オス）</a:t>
                      </a:r>
                      <a:r>
                        <a:rPr kumimoji="1" lang="en-US" altLang="ja-JP" sz="1100" dirty="0"/>
                        <a:t>3,240</a:t>
                      </a:r>
                      <a:r>
                        <a:rPr kumimoji="1" lang="ja-JP" altLang="en-US" sz="1100" dirty="0"/>
                        <a:t>✕</a:t>
                      </a:r>
                      <a:r>
                        <a:rPr kumimoji="1" lang="en-US" altLang="ja-JP" sz="1100" dirty="0"/>
                        <a:t>2</a:t>
                      </a:r>
                      <a:r>
                        <a:rPr kumimoji="1" lang="ja-JP" altLang="en-US" sz="1100" dirty="0"/>
                        <a:t>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6,480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9577312"/>
                  </a:ext>
                </a:extLst>
              </a:tr>
              <a:tr h="23167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手術費（メス）</a:t>
                      </a:r>
                      <a:r>
                        <a:rPr kumimoji="1" lang="en-US" altLang="ja-JP" sz="1100" dirty="0"/>
                        <a:t>6,480</a:t>
                      </a:r>
                      <a:r>
                        <a:rPr kumimoji="1" lang="ja-JP" altLang="en-US" sz="1100" dirty="0"/>
                        <a:t>✕</a:t>
                      </a:r>
                      <a:r>
                        <a:rPr kumimoji="1" lang="en-US" altLang="ja-JP" sz="1100" dirty="0"/>
                        <a:t>3</a:t>
                      </a:r>
                      <a:r>
                        <a:rPr kumimoji="1" lang="ja-JP" altLang="en-US" sz="1100" dirty="0"/>
                        <a:t>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19,440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764380"/>
                  </a:ext>
                </a:extLst>
              </a:tr>
              <a:tr h="23167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25,920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7383254"/>
                  </a:ext>
                </a:extLst>
              </a:tr>
              <a:tr h="231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収入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ご寄付（２名様）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15,000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434157"/>
                  </a:ext>
                </a:extLst>
              </a:tr>
              <a:tr h="2827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収支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/>
                        <a:t>▲</a:t>
                      </a:r>
                      <a:r>
                        <a:rPr kumimoji="1" lang="en-US" altLang="ja-JP" sz="1100" dirty="0"/>
                        <a:t>10,920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673948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B7CD99E-1C38-4B3E-B2D6-5F1898D2FD4B}"/>
              </a:ext>
            </a:extLst>
          </p:cNvPr>
          <p:cNvSpPr txBox="1"/>
          <p:nvPr/>
        </p:nvSpPr>
        <p:spPr>
          <a:xfrm>
            <a:off x="301397" y="259677"/>
            <a:ext cx="2419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会計報告（〇月✕日現在）</a:t>
            </a:r>
            <a:endParaRPr kumimoji="1" lang="en-US" altLang="ja-JP" sz="1400" b="1" dirty="0">
              <a:highlight>
                <a:srgbClr val="00FFFF"/>
              </a:highlight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5A82DD3-B1D5-477D-A3E9-CF23ED0ED093}"/>
              </a:ext>
            </a:extLst>
          </p:cNvPr>
          <p:cNvSpPr txBox="1"/>
          <p:nvPr/>
        </p:nvSpPr>
        <p:spPr>
          <a:xfrm>
            <a:off x="1274642" y="1945163"/>
            <a:ext cx="332151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000" dirty="0"/>
              <a:t>※</a:t>
            </a:r>
            <a:r>
              <a:rPr kumimoji="1" lang="ja-JP" altLang="en-US" sz="1000" dirty="0"/>
              <a:t>　病院の領収書を見たい方はご連絡ください。</a:t>
            </a:r>
            <a:endParaRPr kumimoji="1" lang="en-US" altLang="ja-JP" sz="10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8589C65-858F-4F98-87E7-6D50004A1862}"/>
              </a:ext>
            </a:extLst>
          </p:cNvPr>
          <p:cNvSpPr txBox="1"/>
          <p:nvPr/>
        </p:nvSpPr>
        <p:spPr>
          <a:xfrm>
            <a:off x="1274642" y="2162255"/>
            <a:ext cx="332151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000" dirty="0"/>
              <a:t>※</a:t>
            </a:r>
            <a:r>
              <a:rPr kumimoji="1" lang="ja-JP" altLang="en-US" sz="1000" dirty="0"/>
              <a:t>　ご寄付いただいた方、心より感謝申し上げます。</a:t>
            </a:r>
            <a:endParaRPr kumimoji="1" lang="en-US" altLang="ja-JP" sz="10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99A6A23-F749-4822-89F4-04AE8E7E23E0}"/>
              </a:ext>
            </a:extLst>
          </p:cNvPr>
          <p:cNvSpPr txBox="1"/>
          <p:nvPr/>
        </p:nvSpPr>
        <p:spPr>
          <a:xfrm>
            <a:off x="326055" y="7347563"/>
            <a:ext cx="63001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猫は爆発的な繁殖力があり、１匹のメスから始まって、</a:t>
            </a:r>
            <a:r>
              <a:rPr kumimoji="1" lang="ja-JP" altLang="en-US" sz="1200" b="1" dirty="0">
                <a:solidFill>
                  <a:srgbClr val="0070C0"/>
                </a:solidFill>
              </a:rPr>
              <a:t>１年以内に孫の代</a:t>
            </a:r>
            <a:r>
              <a:rPr kumimoji="1" lang="ja-JP" altLang="en-US" sz="1200" dirty="0"/>
              <a:t>まで誕生し、</a:t>
            </a:r>
            <a:endParaRPr kumimoji="1" lang="en-US" altLang="ja-JP" sz="1200" dirty="0"/>
          </a:p>
          <a:p>
            <a:r>
              <a:rPr kumimoji="1" lang="ja-JP" altLang="en-US" sz="1200" b="1" dirty="0">
                <a:solidFill>
                  <a:srgbClr val="0070C0"/>
                </a:solidFill>
              </a:rPr>
              <a:t>２０匹以上</a:t>
            </a:r>
            <a:r>
              <a:rPr kumimoji="1" lang="ja-JP" altLang="en-US" sz="1200" dirty="0"/>
              <a:t>増えます。そうなると、フン尿などの被害が非常に深刻になります。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C394637-8937-405A-8755-E0826D3BE6B3}"/>
              </a:ext>
            </a:extLst>
          </p:cNvPr>
          <p:cNvSpPr txBox="1"/>
          <p:nvPr/>
        </p:nvSpPr>
        <p:spPr>
          <a:xfrm>
            <a:off x="355999" y="9187150"/>
            <a:ext cx="6146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0070C0"/>
                </a:solidFill>
              </a:rPr>
              <a:t>引きつづき、ご協力いただきたく、何卒よろしくお願い申し上げます。</a:t>
            </a:r>
            <a:endParaRPr kumimoji="1" lang="en-US" altLang="ja-JP" sz="1400" b="1" dirty="0">
              <a:solidFill>
                <a:srgbClr val="0070C0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2D67B86-F8FE-47FB-B605-4E6EC85ACB24}"/>
              </a:ext>
            </a:extLst>
          </p:cNvPr>
          <p:cNvSpPr txBox="1"/>
          <p:nvPr/>
        </p:nvSpPr>
        <p:spPr>
          <a:xfrm>
            <a:off x="406513" y="7823448"/>
            <a:ext cx="6051778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猫が好きな方も、猫で困っている方も、</a:t>
            </a:r>
            <a:endParaRPr kumimoji="1" lang="en-US" altLang="ja-JP" sz="14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algn="ctr"/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ともに気持ちよく暮らせる町になってほしいと願い、</a:t>
            </a:r>
            <a:endParaRPr kumimoji="1" lang="en-US" altLang="ja-JP" sz="14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algn="ctr"/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この活動をしています。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B6A6EDC-BE65-486A-B4C7-795BD06842F6}"/>
              </a:ext>
            </a:extLst>
          </p:cNvPr>
          <p:cNvSpPr txBox="1"/>
          <p:nvPr/>
        </p:nvSpPr>
        <p:spPr>
          <a:xfrm>
            <a:off x="326055" y="3340710"/>
            <a:ext cx="6300112" cy="3931846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FF66FF"/>
                </a:highlight>
              </a:rPr>
              <a:t>エサやりのマナー　～これ以上ノラ猫が集まらないように～</a:t>
            </a:r>
            <a:endParaRPr kumimoji="1" lang="en-US" altLang="ja-JP" sz="1400" b="1" dirty="0">
              <a:highlight>
                <a:srgbClr val="FF66FF"/>
              </a:highlight>
            </a:endParaRPr>
          </a:p>
          <a:p>
            <a:pPr>
              <a:spcBef>
                <a:spcPts val="600"/>
              </a:spcBef>
            </a:pPr>
            <a:r>
              <a:rPr kumimoji="1" lang="en-US" altLang="ja-JP" sz="1200" b="1" dirty="0">
                <a:solidFill>
                  <a:srgbClr val="FF0000"/>
                </a:solidFill>
              </a:rPr>
              <a:t>【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新たな猫を寄り付かせず、頭数管理していくための、マナー６点セット</a:t>
            </a:r>
            <a:r>
              <a:rPr kumimoji="1" lang="en-US" altLang="ja-JP" sz="1200" b="1" dirty="0">
                <a:solidFill>
                  <a:srgbClr val="FF0000"/>
                </a:solidFill>
              </a:rPr>
              <a:t>】</a:t>
            </a:r>
          </a:p>
          <a:p>
            <a:pPr marL="360000">
              <a:spcBef>
                <a:spcPts val="300"/>
              </a:spcBef>
            </a:pPr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①</a:t>
            </a:r>
            <a:r>
              <a:rPr kumimoji="1" lang="ja-JP" altLang="en-US" sz="1200" dirty="0">
                <a:latin typeface="+mn-ea"/>
              </a:rPr>
              <a:t> 元々地域にいる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手術済（または手術予定）の猫だけ</a:t>
            </a:r>
            <a:r>
              <a:rPr kumimoji="1" lang="ja-JP" altLang="en-US" sz="1200" dirty="0">
                <a:latin typeface="+mn-ea"/>
              </a:rPr>
              <a:t>に、</a:t>
            </a:r>
            <a:endParaRPr kumimoji="1" lang="en-US" altLang="ja-JP" sz="1200" dirty="0">
              <a:latin typeface="+mn-ea"/>
            </a:endParaRPr>
          </a:p>
          <a:p>
            <a:pPr marL="360000">
              <a:spcBef>
                <a:spcPts val="300"/>
              </a:spcBef>
            </a:pPr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②</a:t>
            </a:r>
            <a:r>
              <a:rPr kumimoji="1" lang="ja-JP" altLang="en-US" sz="1200" dirty="0">
                <a:latin typeface="+mn-ea"/>
              </a:rPr>
              <a:t> 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迷惑にならない場所</a:t>
            </a:r>
            <a:r>
              <a:rPr kumimoji="1" lang="ja-JP" altLang="en-US" sz="1200" dirty="0">
                <a:latin typeface="+mn-ea"/>
              </a:rPr>
              <a:t>で、</a:t>
            </a:r>
            <a:endParaRPr kumimoji="1" lang="en-US" altLang="ja-JP" sz="1200" dirty="0">
              <a:latin typeface="+mn-ea"/>
            </a:endParaRPr>
          </a:p>
          <a:p>
            <a:pPr marL="360000">
              <a:spcBef>
                <a:spcPts val="300"/>
              </a:spcBef>
            </a:pPr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③</a:t>
            </a:r>
            <a:r>
              <a:rPr kumimoji="1" lang="ja-JP" altLang="en-US" sz="1200" dirty="0">
                <a:latin typeface="+mn-ea"/>
              </a:rPr>
              <a:t> 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毎日同じ時間</a:t>
            </a:r>
            <a:r>
              <a:rPr kumimoji="1" lang="ja-JP" altLang="en-US" sz="1200" dirty="0">
                <a:latin typeface="+mn-ea"/>
              </a:rPr>
              <a:t>に、</a:t>
            </a:r>
            <a:endParaRPr kumimoji="1" lang="en-US" altLang="ja-JP" sz="1200" dirty="0">
              <a:latin typeface="+mn-ea"/>
            </a:endParaRPr>
          </a:p>
          <a:p>
            <a:pPr marL="360000">
              <a:spcBef>
                <a:spcPts val="300"/>
              </a:spcBef>
            </a:pPr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④</a:t>
            </a:r>
            <a:r>
              <a:rPr kumimoji="1" lang="ja-JP" altLang="en-US" sz="1200" dirty="0">
                <a:latin typeface="+mn-ea"/>
              </a:rPr>
              <a:t> 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多すぎない量</a:t>
            </a:r>
            <a:r>
              <a:rPr kumimoji="1" lang="ja-JP" altLang="en-US" sz="1200" dirty="0">
                <a:latin typeface="+mn-ea"/>
              </a:rPr>
              <a:t>のエサを、</a:t>
            </a:r>
            <a:endParaRPr kumimoji="1" lang="en-US" altLang="ja-JP" sz="1200" dirty="0">
              <a:latin typeface="+mn-ea"/>
            </a:endParaRPr>
          </a:p>
          <a:p>
            <a:pPr marL="360000">
              <a:spcBef>
                <a:spcPts val="300"/>
              </a:spcBef>
            </a:pPr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⑤</a:t>
            </a:r>
            <a:r>
              <a:rPr kumimoji="1" lang="ja-JP" altLang="en-US" sz="1200" dirty="0">
                <a:latin typeface="+mn-ea"/>
              </a:rPr>
              <a:t> 小皿で、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頭数分に小分け</a:t>
            </a:r>
            <a:r>
              <a:rPr kumimoji="1" lang="ja-JP" altLang="en-US" sz="1200" dirty="0">
                <a:latin typeface="+mn-ea"/>
              </a:rPr>
              <a:t>して与え、</a:t>
            </a:r>
            <a:endParaRPr kumimoji="1" lang="en-US" altLang="ja-JP" sz="1200" dirty="0">
              <a:latin typeface="+mn-ea"/>
            </a:endParaRPr>
          </a:p>
          <a:p>
            <a:pPr marL="360000">
              <a:spcBef>
                <a:spcPts val="300"/>
              </a:spcBef>
            </a:pPr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⑥</a:t>
            </a:r>
            <a:r>
              <a:rPr kumimoji="1" lang="ja-JP" altLang="en-US" sz="1200" dirty="0">
                <a:latin typeface="+mn-ea"/>
              </a:rPr>
              <a:t> 猫の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食後はすぐに片付けて清掃</a:t>
            </a:r>
            <a:r>
              <a:rPr kumimoji="1" lang="ja-JP" altLang="en-US" sz="1200" dirty="0">
                <a:latin typeface="+mn-ea"/>
              </a:rPr>
              <a:t>します。</a:t>
            </a:r>
            <a:endParaRPr kumimoji="1" lang="en-US" altLang="ja-JP" sz="1200" dirty="0">
              <a:latin typeface="+mn-ea"/>
            </a:endParaRPr>
          </a:p>
          <a:p>
            <a:pPr marL="180000">
              <a:spcBef>
                <a:spcPts val="300"/>
              </a:spcBef>
            </a:pPr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元々エサを置きっぱなしにしていた場合も、エサの時間を決めてすぐに片付けるようにすると、</a:t>
            </a:r>
            <a:endParaRPr kumimoji="1" lang="en-US" altLang="ja-JP" sz="1000" dirty="0">
              <a:latin typeface="+mn-ea"/>
            </a:endParaRPr>
          </a:p>
          <a:p>
            <a:pPr marL="306000"/>
            <a:r>
              <a:rPr kumimoji="1" lang="ja-JP" altLang="en-US" sz="1000" dirty="0">
                <a:latin typeface="+mn-ea"/>
              </a:rPr>
              <a:t>数日間のうちに、ほとんどの猫がちゃんとその時間に集まるようになります。</a:t>
            </a:r>
            <a:endParaRPr kumimoji="1" lang="en-US" altLang="ja-JP" sz="10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kumimoji="1" lang="en-US" altLang="ja-JP" sz="1200" b="1" dirty="0">
                <a:solidFill>
                  <a:srgbClr val="FF0000"/>
                </a:solidFill>
              </a:rPr>
              <a:t>【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耳カットされていない猫には、エサを与えないで</a:t>
            </a:r>
            <a:r>
              <a:rPr kumimoji="1" lang="en-US" altLang="ja-JP" sz="1200" b="1" dirty="0">
                <a:solidFill>
                  <a:srgbClr val="FF0000"/>
                </a:solidFill>
              </a:rPr>
              <a:t>】</a:t>
            </a:r>
          </a:p>
          <a:p>
            <a:pPr marL="180000"/>
            <a:r>
              <a:rPr kumimoji="1" lang="ja-JP" altLang="en-US" sz="1100" dirty="0">
                <a:latin typeface="+mn-ea"/>
              </a:rPr>
              <a:t>周辺地域からやって来た猫は、元の地域にちゃんとエサ場がありますので、エサを与える</a:t>
            </a:r>
            <a:endParaRPr kumimoji="1" lang="en-US" altLang="ja-JP" sz="1100" dirty="0">
              <a:latin typeface="+mn-ea"/>
            </a:endParaRPr>
          </a:p>
          <a:p>
            <a:pPr marL="180000"/>
            <a:r>
              <a:rPr kumimoji="1" lang="ja-JP" altLang="en-US" sz="1100" dirty="0">
                <a:latin typeface="+mn-ea"/>
              </a:rPr>
              <a:t>必要はありません。</a:t>
            </a:r>
            <a:endParaRPr kumimoji="1" lang="en-US" altLang="ja-JP" sz="1100" dirty="0">
              <a:latin typeface="+mn-ea"/>
            </a:endParaRPr>
          </a:p>
          <a:p>
            <a:pPr marL="180000"/>
            <a:r>
              <a:rPr kumimoji="1" lang="ja-JP" altLang="en-US" sz="1100" dirty="0">
                <a:latin typeface="+mn-ea"/>
              </a:rPr>
              <a:t>（数日様子を見て、それでもやってくる場合は、手術をしますのでご連絡ください。）</a:t>
            </a:r>
            <a:endParaRPr kumimoji="1" lang="en-US" altLang="ja-JP" sz="11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kumimoji="1" lang="en-US" altLang="ja-JP" sz="1200" b="1" dirty="0">
                <a:solidFill>
                  <a:srgbClr val="FF0000"/>
                </a:solidFill>
              </a:rPr>
              <a:t>【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エサを放置すると、対策が無に帰します</a:t>
            </a:r>
            <a:r>
              <a:rPr kumimoji="1" lang="en-US" altLang="ja-JP" sz="1200" b="1" dirty="0">
                <a:solidFill>
                  <a:srgbClr val="FF0000"/>
                </a:solidFill>
              </a:rPr>
              <a:t>】</a:t>
            </a:r>
          </a:p>
          <a:p>
            <a:pPr marL="180000"/>
            <a:r>
              <a:rPr kumimoji="1" lang="ja-JP" altLang="en-US" sz="1200" b="1" dirty="0">
                <a:solidFill>
                  <a:srgbClr val="0070C0"/>
                </a:solidFill>
              </a:rPr>
              <a:t>エサを置いたまま放置</a:t>
            </a:r>
            <a:r>
              <a:rPr kumimoji="1" lang="ja-JP" altLang="en-US" sz="1100" dirty="0"/>
              <a:t>すると、臭いにつられて周辺地域から</a:t>
            </a:r>
            <a:r>
              <a:rPr kumimoji="1" lang="ja-JP" altLang="en-US" sz="1200" b="1" dirty="0">
                <a:solidFill>
                  <a:srgbClr val="0070C0"/>
                </a:solidFill>
              </a:rPr>
              <a:t>未手術猫が集まって</a:t>
            </a:r>
            <a:r>
              <a:rPr kumimoji="1" lang="ja-JP" altLang="en-US" sz="1100" dirty="0"/>
              <a:t>しまい、</a:t>
            </a:r>
            <a:endParaRPr kumimoji="1" lang="en-US" altLang="ja-JP" sz="1100" dirty="0"/>
          </a:p>
          <a:p>
            <a:pPr marL="180000"/>
            <a:r>
              <a:rPr kumimoji="1" lang="ja-JP" altLang="en-US" sz="1200" b="1" u="sng" dirty="0">
                <a:solidFill>
                  <a:srgbClr val="0070C0"/>
                </a:solidFill>
              </a:rPr>
              <a:t>これまでの手術が無駄</a:t>
            </a:r>
            <a:r>
              <a:rPr kumimoji="1" lang="ja-JP" altLang="en-US" sz="1100" dirty="0"/>
              <a:t>になります。また、カラスや虫が集まり不潔です。</a:t>
            </a:r>
            <a:endParaRPr kumimoji="1" lang="en-US" altLang="ja-JP" sz="1100" dirty="0"/>
          </a:p>
          <a:p>
            <a:pPr>
              <a:spcBef>
                <a:spcPts val="600"/>
              </a:spcBef>
            </a:pPr>
            <a:r>
              <a:rPr kumimoji="1" lang="ja-JP" altLang="en-US" sz="1300" b="1" dirty="0"/>
              <a:t>ご近隣に配慮し、マナーを守りましょう。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32281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447</TotalTime>
  <Words>512</Words>
  <Application>Microsoft Office PowerPoint</Application>
  <PresentationFormat>A4 210 x 297 mm</PresentationFormat>
  <Paragraphs>79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HGS創英角ﾎﾟｯﾌﾟ体</vt:lpstr>
      <vt:lpstr>HG丸ｺﾞｼｯｸM-PRO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信雄 石森</dc:creator>
  <cp:lastModifiedBy>信雄 石森</cp:lastModifiedBy>
  <cp:revision>75</cp:revision>
  <cp:lastPrinted>2019-02-01T22:52:45Z</cp:lastPrinted>
  <dcterms:created xsi:type="dcterms:W3CDTF">2019-01-26T15:48:16Z</dcterms:created>
  <dcterms:modified xsi:type="dcterms:W3CDTF">2019-08-17T14:58:50Z</dcterms:modified>
</cp:coreProperties>
</file>