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463" autoAdjust="0"/>
    <p:restoredTop sz="94660"/>
  </p:normalViewPr>
  <p:slideViewPr>
    <p:cSldViewPr snapToGrid="0">
      <p:cViewPr>
        <p:scale>
          <a:sx n="70" d="100"/>
          <a:sy n="70" d="100"/>
        </p:scale>
        <p:origin x="1536" y="-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0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4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5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3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1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B4C3B1-B4BD-433B-AF19-06F2EE6860EC}"/>
              </a:ext>
            </a:extLst>
          </p:cNvPr>
          <p:cNvSpPr txBox="1"/>
          <p:nvPr/>
        </p:nvSpPr>
        <p:spPr>
          <a:xfrm>
            <a:off x="278944" y="620632"/>
            <a:ext cx="6300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20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pPr algn="ctr"/>
            <a:r>
              <a:rPr lang="ja-JP" altLang="en-US" sz="3100" dirty="0">
                <a:solidFill>
                  <a:srgbClr val="660066"/>
                </a:solidFill>
              </a:rPr>
              <a:t>飼い主のいない猫対策を始めます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CA39DF-5348-48FA-9FEB-58453C0E496E}"/>
              </a:ext>
            </a:extLst>
          </p:cNvPr>
          <p:cNvSpPr txBox="1"/>
          <p:nvPr/>
        </p:nvSpPr>
        <p:spPr>
          <a:xfrm>
            <a:off x="449035" y="2159809"/>
            <a:ext cx="595993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捕獲し、去勢不妊手術をし、元の場所に戻します（「ＴＮＲ」といいます）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EAF855-68D1-49B5-9677-92F2F67B111E}"/>
              </a:ext>
            </a:extLst>
          </p:cNvPr>
          <p:cNvSpPr txBox="1"/>
          <p:nvPr/>
        </p:nvSpPr>
        <p:spPr>
          <a:xfrm>
            <a:off x="4856772" y="2600754"/>
            <a:ext cx="1747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手術済の猫は</a:t>
            </a:r>
            <a:r>
              <a:rPr kumimoji="1" lang="ja-JP" altLang="en-US" sz="1100" b="1" dirty="0">
                <a:solidFill>
                  <a:srgbClr val="FF0000"/>
                </a:solidFill>
              </a:rPr>
              <a:t>耳先を</a:t>
            </a:r>
          </a:p>
          <a:p>
            <a:r>
              <a:rPr kumimoji="1" lang="ja-JP" altLang="en-US" sz="1100" b="1" dirty="0">
                <a:solidFill>
                  <a:srgbClr val="FF0000"/>
                </a:solidFill>
              </a:rPr>
              <a:t>Ｖ字にカット</a:t>
            </a:r>
            <a:r>
              <a:rPr kumimoji="1" lang="ja-JP" altLang="en-US" sz="1100" dirty="0"/>
              <a:t>します</a:t>
            </a:r>
            <a:endParaRPr kumimoji="1" lang="en-US" altLang="ja-JP" sz="1100" dirty="0"/>
          </a:p>
          <a:p>
            <a:pPr>
              <a:spcBef>
                <a:spcPts val="1200"/>
              </a:spcBef>
            </a:pPr>
            <a:r>
              <a:rPr kumimoji="1" lang="ja-JP" altLang="en-US" sz="1100" dirty="0"/>
              <a:t>耳先カットの猫は</a:t>
            </a:r>
            <a:endParaRPr kumimoji="1" lang="en-US" altLang="ja-JP" sz="1100" dirty="0"/>
          </a:p>
          <a:p>
            <a:r>
              <a:rPr kumimoji="1" lang="ja-JP" altLang="en-US" sz="1100" dirty="0"/>
              <a:t>もう繁殖しません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FB2950-CDB4-4E1C-8347-8CC8D256B409}"/>
              </a:ext>
            </a:extLst>
          </p:cNvPr>
          <p:cNvSpPr/>
          <p:nvPr/>
        </p:nvSpPr>
        <p:spPr>
          <a:xfrm>
            <a:off x="278944" y="129701"/>
            <a:ext cx="6293306" cy="15503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1525213-E555-43BD-95BA-D6310F546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361" y="2503749"/>
            <a:ext cx="2737825" cy="1322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1.bp.blogspot.com/-wPgN2RfvUG8/Vycdlnopd9I/AAAAAAAA6SU/ko_WvTzJTf4QjQDdZXlqvX2gfJqr4t1tgCLcB/s800/cat_sakura_cut_female.png">
            <a:extLst>
              <a:ext uri="{FF2B5EF4-FFF2-40B4-BE49-F238E27FC236}">
                <a16:creationId xmlns:a16="http://schemas.microsoft.com/office/drawing/2014/main" id="{52A5D3FE-0B87-457B-9C25-FCFCEA2A5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27090" y="2560270"/>
            <a:ext cx="1120475" cy="108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685BA5-DDFA-488C-89EF-939417B443D3}"/>
              </a:ext>
            </a:extLst>
          </p:cNvPr>
          <p:cNvSpPr txBox="1"/>
          <p:nvPr/>
        </p:nvSpPr>
        <p:spPr>
          <a:xfrm>
            <a:off x="278943" y="6212009"/>
            <a:ext cx="6300112" cy="110030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これ以上猫を集めないエサやりの方法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① 迷惑にならない場所で、② 毎日同じ時間に、③ 多すぎない量のエサを、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④ 小皿で、頭数分に小分けして与え、⑤ 猫の食後はすぐに片付けて清掃します。</a:t>
            </a:r>
            <a:endParaRPr kumimoji="1" lang="en-US" altLang="ja-JP" sz="1200" dirty="0"/>
          </a:p>
          <a:p>
            <a:pPr>
              <a:spcBef>
                <a:spcPts val="300"/>
              </a:spcBef>
            </a:pPr>
            <a:r>
              <a:rPr kumimoji="1" lang="ja-JP" altLang="en-US" sz="10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エサを置いたまま放置すると、臭いにつられて周辺地域から未手術猫が集まってしまい、</a:t>
            </a:r>
            <a:endParaRPr kumimoji="1" lang="en-US" altLang="ja-JP" sz="1000" dirty="0"/>
          </a:p>
          <a:p>
            <a:pPr marL="252000"/>
            <a:r>
              <a:rPr kumimoji="1" lang="ja-JP" altLang="en-US" sz="1000" dirty="0"/>
              <a:t>対策が無駄になりますので、止めましょう。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DCED97-091E-4073-BC70-9A1D29D32E52}"/>
              </a:ext>
            </a:extLst>
          </p:cNvPr>
          <p:cNvSpPr txBox="1"/>
          <p:nvPr/>
        </p:nvSpPr>
        <p:spPr>
          <a:xfrm>
            <a:off x="391881" y="8825481"/>
            <a:ext cx="6255206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手術では、１頭あたりオス</a:t>
            </a:r>
            <a:r>
              <a:rPr kumimoji="1" lang="en-US" altLang="ja-JP" sz="1000" dirty="0"/>
              <a:t>XXXXX</a:t>
            </a:r>
            <a:r>
              <a:rPr kumimoji="1" lang="ja-JP" altLang="en-US" sz="1000" dirty="0"/>
              <a:t>円、メス</a:t>
            </a:r>
            <a:r>
              <a:rPr kumimoji="1" lang="en-US" altLang="ja-JP" sz="1000" dirty="0"/>
              <a:t>XXXXX</a:t>
            </a:r>
            <a:r>
              <a:rPr kumimoji="1" lang="ja-JP" altLang="en-US" sz="1000" dirty="0"/>
              <a:t>円の費用がかかります。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対策を確実に進めていくため、可能な範囲でご寄付をいただけると、大変にありがたく存じます。</a:t>
            </a:r>
            <a:endParaRPr kumimoji="1" lang="en-US" altLang="ja-JP" sz="1000" dirty="0"/>
          </a:p>
          <a:p>
            <a:pPr>
              <a:spcBef>
                <a:spcPts val="300"/>
              </a:spcBef>
            </a:pPr>
            <a:r>
              <a:rPr kumimoji="1" lang="ja-JP" altLang="en-US" sz="1000" dirty="0"/>
              <a:t>　　現金：下記までご連絡ください（領収書をお渡しします）。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振込：✕✕✕銀行〇〇〇支店　普通口座</a:t>
            </a:r>
            <a:r>
              <a:rPr kumimoji="1" lang="en-US" altLang="ja-JP" sz="1000" dirty="0"/>
              <a:t>XXXXXX</a:t>
            </a:r>
            <a:r>
              <a:rPr kumimoji="1" lang="ja-JP" altLang="en-US" sz="1000" dirty="0"/>
              <a:t>　〇〇〇チヨウカイ　ネコタイサク　マルヤママルコ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3547CE-9F6F-4C91-A087-B9600B7A964E}"/>
              </a:ext>
            </a:extLst>
          </p:cNvPr>
          <p:cNvSpPr txBox="1"/>
          <p:nvPr/>
        </p:nvSpPr>
        <p:spPr>
          <a:xfrm>
            <a:off x="391881" y="8415051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このような活動を「地域猫活動」といい、✕✕市行政も推奨しています（別紙をご参照ください）。</a:t>
            </a:r>
            <a:endParaRPr kumimoji="1" lang="en-US" altLang="ja-JP" sz="1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DD44C8C-4FCC-43E2-83FE-A4378A5F94DE}"/>
              </a:ext>
            </a:extLst>
          </p:cNvPr>
          <p:cNvSpPr txBox="1"/>
          <p:nvPr/>
        </p:nvSpPr>
        <p:spPr>
          <a:xfrm>
            <a:off x="278940" y="7418168"/>
            <a:ext cx="6300112" cy="94641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お手伝いしていただける方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地域の皆さまのご協力によって、よりスピーディーに、より効果的に、対策が進み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ます。どのような些細なことでも構いません。ぜひ、下記までご連絡ください。</a:t>
            </a:r>
            <a:endParaRPr kumimoji="1" lang="en-US" altLang="ja-JP" sz="1200" dirty="0"/>
          </a:p>
          <a:p>
            <a:pPr marL="360000">
              <a:spcBef>
                <a:spcPts val="300"/>
              </a:spcBef>
            </a:pPr>
            <a:r>
              <a:rPr kumimoji="1" lang="ja-JP" altLang="en-US" sz="1000" dirty="0"/>
              <a:t>例：捕獲した猫の病院への搬送、チラシなど発行物の印刷、捕獲手伝い　など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4CA1B79-EB92-41E6-91A1-CE27FE6C561F}"/>
              </a:ext>
            </a:extLst>
          </p:cNvPr>
          <p:cNvSpPr txBox="1"/>
          <p:nvPr/>
        </p:nvSpPr>
        <p:spPr>
          <a:xfrm>
            <a:off x="449030" y="9628989"/>
            <a:ext cx="6013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〇〇〇町会 △△地区 猫対策班　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090-XXXX-XXXX</a:t>
            </a:r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（〇山）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8847642-47FC-495C-BEC0-C847D5ED2AF2}"/>
              </a:ext>
            </a:extLst>
          </p:cNvPr>
          <p:cNvSpPr txBox="1"/>
          <p:nvPr/>
        </p:nvSpPr>
        <p:spPr>
          <a:xfrm>
            <a:off x="5231950" y="128945"/>
            <a:ext cx="1445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FCD6BF-5202-468C-957E-808FF34ED7EE}"/>
              </a:ext>
            </a:extLst>
          </p:cNvPr>
          <p:cNvSpPr txBox="1"/>
          <p:nvPr/>
        </p:nvSpPr>
        <p:spPr>
          <a:xfrm>
            <a:off x="391881" y="8617385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行政ではノラ猫の駆除はしていません。また、安易な引き取りも行っていません。</a:t>
            </a:r>
            <a:endParaRPr kumimoji="1" lang="en-US" altLang="ja-JP" sz="10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8770340-70A2-4E35-9B16-0B77DB7B8A24}"/>
              </a:ext>
            </a:extLst>
          </p:cNvPr>
          <p:cNvSpPr txBox="1"/>
          <p:nvPr/>
        </p:nvSpPr>
        <p:spPr>
          <a:xfrm>
            <a:off x="333265" y="276034"/>
            <a:ext cx="3045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〇〇〇町会 △△地区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6E6188B-997D-4982-BCD5-3560FF7AFEBB}"/>
              </a:ext>
            </a:extLst>
          </p:cNvPr>
          <p:cNvSpPr txBox="1"/>
          <p:nvPr/>
        </p:nvSpPr>
        <p:spPr>
          <a:xfrm>
            <a:off x="449030" y="1147346"/>
            <a:ext cx="601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すでにお知らせしたとおり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>
                <a:solidFill>
                  <a:srgbClr val="660066"/>
                </a:solidFill>
              </a:rPr>
              <a:t>ノラ猫の繁殖をストップするため、去勢不妊手術を行います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8FA7ED7-5E79-4C0D-B266-9300C6E90A75}"/>
              </a:ext>
            </a:extLst>
          </p:cNvPr>
          <p:cNvSpPr txBox="1"/>
          <p:nvPr/>
        </p:nvSpPr>
        <p:spPr>
          <a:xfrm>
            <a:off x="50673" y="1680195"/>
            <a:ext cx="6753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rgbClr val="FF0000"/>
                </a:solidFill>
              </a:rPr>
              <a:t>〇月△日から、手術のための捕獲作業を開始します</a:t>
            </a:r>
            <a:endParaRPr kumimoji="1" lang="en-US" altLang="ja-JP" sz="2200" b="1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4BBCEE0-C5A0-4B5B-8B77-8BF46C4D4AA8}"/>
              </a:ext>
            </a:extLst>
          </p:cNvPr>
          <p:cNvSpPr txBox="1"/>
          <p:nvPr/>
        </p:nvSpPr>
        <p:spPr>
          <a:xfrm>
            <a:off x="278940" y="5154514"/>
            <a:ext cx="6300112" cy="93871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対策の効果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ノラ猫は、過酷な環境で生きているため、多くが４～５年の寿命です。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このため、地域の全頭に手術をすれば、着実に頭数が減っていきます。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また、発情期の泣き声が無くなり、ケンカや強烈な尿の臭気も減少します。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7ABD068-CC07-4322-B949-AF1A88FD4D49}"/>
              </a:ext>
            </a:extLst>
          </p:cNvPr>
          <p:cNvSpPr txBox="1"/>
          <p:nvPr/>
        </p:nvSpPr>
        <p:spPr>
          <a:xfrm>
            <a:off x="272138" y="3886799"/>
            <a:ext cx="6300112" cy="116185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FF66FF"/>
                </a:highlight>
              </a:rPr>
              <a:t>飼い猫には首輪（名札付き）の装着を</a:t>
            </a:r>
            <a:endParaRPr kumimoji="1" lang="en-US" altLang="ja-JP" sz="1400" b="1" dirty="0">
              <a:highlight>
                <a:srgbClr val="FF66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b="1" dirty="0">
                <a:solidFill>
                  <a:srgbClr val="0000CC"/>
                </a:solidFill>
              </a:rPr>
              <a:t>「飼い主の連絡先の付いた首輪をつけていない」猫や、「耳先カットが無い」猫は、未手術のノラ猫と区別がつかず、手術対象とせざるを得ません。</a:t>
            </a:r>
            <a:endParaRPr kumimoji="1" lang="en-US" altLang="ja-JP" sz="1200" b="1" dirty="0">
              <a:solidFill>
                <a:srgbClr val="0000CC"/>
              </a:solidFill>
            </a:endParaRPr>
          </a:p>
          <a:p>
            <a:pPr marL="180000"/>
            <a:r>
              <a:rPr kumimoji="1" lang="ja-JP" altLang="en-US" sz="1200" b="1" dirty="0">
                <a:solidFill>
                  <a:srgbClr val="0000CC"/>
                </a:solidFill>
              </a:rPr>
              <a:t>放し飼いや、手術済のノラ猫の情報をお持ちの方は、ご連絡ください。</a:t>
            </a:r>
            <a:endParaRPr kumimoji="1" lang="en-US" altLang="ja-JP" sz="1200" b="1" dirty="0">
              <a:solidFill>
                <a:srgbClr val="0000CC"/>
              </a:solidFill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 　外に出ている猫は、室内飼育の猫と比べ、圧倒的に短命です。猫は室内飼育をお勧めします。</a:t>
            </a:r>
          </a:p>
        </p:txBody>
      </p:sp>
    </p:spTree>
    <p:extLst>
      <p:ext uri="{BB962C8B-B14F-4D97-AF65-F5344CB8AC3E}">
        <p14:creationId xmlns:p14="http://schemas.microsoft.com/office/powerpoint/2010/main" val="3887101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342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信雄 石森</dc:creator>
  <cp:lastModifiedBy>信雄 石森</cp:lastModifiedBy>
  <cp:revision>51</cp:revision>
  <cp:lastPrinted>2019-02-01T22:51:54Z</cp:lastPrinted>
  <dcterms:created xsi:type="dcterms:W3CDTF">2019-01-26T15:48:16Z</dcterms:created>
  <dcterms:modified xsi:type="dcterms:W3CDTF">2019-07-27T15:22:32Z</dcterms:modified>
</cp:coreProperties>
</file>